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33"/>
  </p:notesMasterIdLst>
  <p:sldIdLst>
    <p:sldId id="367" r:id="rId3"/>
    <p:sldId id="475" r:id="rId4"/>
    <p:sldId id="476" r:id="rId5"/>
    <p:sldId id="477" r:id="rId6"/>
    <p:sldId id="439" r:id="rId7"/>
    <p:sldId id="438" r:id="rId8"/>
    <p:sldId id="483" r:id="rId9"/>
    <p:sldId id="410" r:id="rId10"/>
    <p:sldId id="478" r:id="rId11"/>
    <p:sldId id="479" r:id="rId12"/>
    <p:sldId id="416" r:id="rId13"/>
    <p:sldId id="449" r:id="rId14"/>
    <p:sldId id="448" r:id="rId15"/>
    <p:sldId id="474" r:id="rId16"/>
    <p:sldId id="372" r:id="rId17"/>
    <p:sldId id="370" r:id="rId18"/>
    <p:sldId id="286" r:id="rId19"/>
    <p:sldId id="287" r:id="rId20"/>
    <p:sldId id="288" r:id="rId21"/>
    <p:sldId id="381" r:id="rId22"/>
    <p:sldId id="382" r:id="rId23"/>
    <p:sldId id="379" r:id="rId24"/>
    <p:sldId id="384" r:id="rId25"/>
    <p:sldId id="383" r:id="rId26"/>
    <p:sldId id="482" r:id="rId27"/>
    <p:sldId id="480" r:id="rId28"/>
    <p:sldId id="311" r:id="rId29"/>
    <p:sldId id="385" r:id="rId30"/>
    <p:sldId id="392" r:id="rId31"/>
    <p:sldId id="393" r:id="rId32"/>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71" autoAdjust="0"/>
    <p:restoredTop sz="77038" autoAdjust="0"/>
  </p:normalViewPr>
  <p:slideViewPr>
    <p:cSldViewPr showGuides="1">
      <p:cViewPr varScale="1">
        <p:scale>
          <a:sx n="79" d="100"/>
          <a:sy n="79" d="100"/>
        </p:scale>
        <p:origin x="2328" y="184"/>
      </p:cViewPr>
      <p:guideLst>
        <p:guide orient="horz" pos="2160"/>
        <p:guide pos="2880"/>
      </p:guideLst>
    </p:cSldViewPr>
  </p:slideViewPr>
  <p:outlineViewPr>
    <p:cViewPr>
      <p:scale>
        <a:sx n="33" d="100"/>
        <a:sy n="33" d="100"/>
      </p:scale>
      <p:origin x="0" y="0"/>
    </p:cViewPr>
  </p:outlineViewPr>
  <p:notesTextViewPr>
    <p:cViewPr>
      <p:scale>
        <a:sx n="145" d="100"/>
        <a:sy n="145" d="100"/>
      </p:scale>
      <p:origin x="0" y="-4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Pathology" TargetMode="External"/><Relationship Id="rId3" Type="http://schemas.openxmlformats.org/officeDocument/2006/relationships/hyperlink" Target="https://en.wikipedia.org/wiki/Frederick_Griffith" TargetMode="External"/><Relationship Id="rId7" Type="http://schemas.openxmlformats.org/officeDocument/2006/relationships/hyperlink" Target="https://en.wikipedia.org/wiki/Epidemiology"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Bacteriologist" TargetMode="External"/><Relationship Id="rId5" Type="http://schemas.openxmlformats.org/officeDocument/2006/relationships/hyperlink" Target="https://en.wikipedia.org/wiki/DNA" TargetMode="External"/><Relationship Id="rId10" Type="http://schemas.openxmlformats.org/officeDocument/2006/relationships/hyperlink" Target="https://en.wikipedia.org/wiki/1918_flu_pandemic" TargetMode="External"/><Relationship Id="rId4" Type="http://schemas.openxmlformats.org/officeDocument/2006/relationships/hyperlink" Target="https://en.wikipedia.org/wiki/Avery%E2%80%93MacLeod%E2%80%93McCarty_experiment" TargetMode="External"/><Relationship Id="rId9" Type="http://schemas.openxmlformats.org/officeDocument/2006/relationships/hyperlink" Target="https://en.wikipedia.org/wiki/Pneumoni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latin typeface="Arial" panose="020B0604020202020204" pitchFamily="34" charset="0"/>
            </a:endParaRPr>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569225-2BBD-413C-8C74-02058DACDD5A}" type="slidenum">
              <a:rPr lang="en-US" altLang="en-US" smtClean="0"/>
              <a:pPr/>
              <a:t>1</a:t>
            </a:fld>
            <a:endParaRPr lang="en-US" altLang="en-US"/>
          </a:p>
        </p:txBody>
      </p:sp>
    </p:spTree>
    <p:extLst>
      <p:ext uri="{BB962C8B-B14F-4D97-AF65-F5344CB8AC3E}">
        <p14:creationId xmlns:p14="http://schemas.microsoft.com/office/powerpoint/2010/main" val="418930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D0065-A2CB-42DE-8C49-E9B3E93C91D3}" type="slidenum">
              <a:rPr lang="en-US" altLang="en-US" smtClean="0"/>
              <a:pPr/>
              <a:t>17</a:t>
            </a:fld>
            <a:endParaRPr lang="en-US" altLang="en-US"/>
          </a:p>
        </p:txBody>
      </p:sp>
      <p:sp>
        <p:nvSpPr>
          <p:cNvPr id="153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sugar has five carbons and has the common name Pentose. The numbering of the carbon atoms are shown (important!) and are followed by the symbol prime (‘) to distinguish them from the numbered atoms on the nitrogenous bases. Nucleic acids have two kinds of </a:t>
            </a:r>
            <a:r>
              <a:rPr lang="en-US" altLang="en-US" dirty="0" err="1">
                <a:latin typeface="Arial" panose="020B0604020202020204" pitchFamily="34" charset="0"/>
              </a:rPr>
              <a:t>pentoses</a:t>
            </a:r>
            <a:r>
              <a:rPr lang="en-US" altLang="en-US" dirty="0">
                <a:latin typeface="Arial" panose="020B0604020202020204" pitchFamily="34" charset="0"/>
              </a:rPr>
              <a:t>: ribose and deoxyribose. The difference occurs at the 2’ position that has OH group in ribose sugar and H in deoxyribose sugar. The nitrogenous base (purine or pyrimidine) is covalently linked to the pentose sugar at 1’ carbon and the phosphate group is linked by an ester bond at the 5’ carbon.</a:t>
            </a:r>
          </a:p>
        </p:txBody>
      </p:sp>
    </p:spTree>
    <p:extLst>
      <p:ext uri="{BB962C8B-B14F-4D97-AF65-F5344CB8AC3E}">
        <p14:creationId xmlns:p14="http://schemas.microsoft.com/office/powerpoint/2010/main" val="2810818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C6F435-13B8-4942-B7BC-3A38CDFC94AE}" type="slidenum">
              <a:rPr lang="en-US" altLang="en-US" smtClean="0"/>
              <a:pPr/>
              <a:t>18</a:t>
            </a:fld>
            <a:endParaRPr lang="en-US" altLang="en-US"/>
          </a:p>
        </p:txBody>
      </p:sp>
      <p:sp>
        <p:nvSpPr>
          <p:cNvPr id="174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 nitrogenous bases are of two types: purine and pyrimidine. The numbering conventions are shown. The N-1 of pyrimidine and N-9 of purine are covalently linked to the 1’ carbon of the pentose sugar in DNA and RNA.</a:t>
            </a:r>
          </a:p>
        </p:txBody>
      </p:sp>
    </p:spTree>
    <p:extLst>
      <p:ext uri="{BB962C8B-B14F-4D97-AF65-F5344CB8AC3E}">
        <p14:creationId xmlns:p14="http://schemas.microsoft.com/office/powerpoint/2010/main" val="575039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2FDD6B-7B03-4D98-AEEB-960C33C2285D}" type="slidenum">
              <a:rPr lang="en-US" altLang="en-US" smtClean="0"/>
              <a:pPr/>
              <a:t>19</a:t>
            </a:fld>
            <a:endParaRPr lang="en-US" altLang="en-US"/>
          </a:p>
        </p:txBody>
      </p:sp>
      <p:sp>
        <p:nvSpPr>
          <p:cNvPr id="19459"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Major purine and pyrimidine bases. Adenine, guanine and cytosine are common to both DNA and RNA. It is important to note that Thymine is present in DNA whereas Uracil occurs in RNA.</a:t>
            </a:r>
          </a:p>
        </p:txBody>
      </p:sp>
    </p:spTree>
    <p:extLst>
      <p:ext uri="{BB962C8B-B14F-4D97-AF65-F5344CB8AC3E}">
        <p14:creationId xmlns:p14="http://schemas.microsoft.com/office/powerpoint/2010/main" val="316786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0759B-EA8F-4D95-A3C5-0B9FE9AB52B9}" type="slidenum">
              <a:rPr lang="en-US" altLang="en-US" smtClean="0"/>
              <a:pPr/>
              <a:t>20</a:t>
            </a:fld>
            <a:endParaRPr lang="en-US" altLang="en-US"/>
          </a:p>
        </p:txBody>
      </p:sp>
      <p:sp>
        <p:nvSpPr>
          <p:cNvPr id="21507"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1508"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err="1">
                <a:latin typeface="Arial" panose="020B0604020202020204" pitchFamily="34" charset="0"/>
                <a:ea typeface="DejaVu Sans" charset="0"/>
                <a:cs typeface="DejaVu Sans" charset="0"/>
              </a:rPr>
              <a:t>Deoxyribonucleotides</a:t>
            </a:r>
            <a:r>
              <a:rPr lang="en-US" altLang="en-US" b="1" dirty="0">
                <a:latin typeface="Arial" panose="020B0604020202020204" pitchFamily="34" charset="0"/>
                <a:ea typeface="DejaVu Sans" charset="0"/>
                <a:cs typeface="DejaVu Sans" charset="0"/>
              </a:rPr>
              <a:t>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dT</a:t>
            </a:r>
            <a:r>
              <a:rPr lang="en-US" altLang="en-US" dirty="0">
                <a:latin typeface="Arial" panose="020B0604020202020204" pitchFamily="34" charset="0"/>
                <a:ea typeface="DejaVu Sans" charset="0"/>
                <a:cs typeface="DejaVu Sans" charset="0"/>
              </a:rPr>
              <a: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a:t>
            </a:r>
            <a:r>
              <a:rPr lang="en-US" altLang="en-US" dirty="0" err="1">
                <a:latin typeface="Arial" panose="020B0604020202020204" pitchFamily="34" charset="0"/>
                <a:ea typeface="DejaVu Sans" charset="0"/>
                <a:cs typeface="DejaVu Sans" charset="0"/>
              </a:rPr>
              <a:t>deoxyribonucleotides</a:t>
            </a:r>
            <a:r>
              <a:rPr lang="en-US" altLang="en-US" dirty="0">
                <a:latin typeface="Arial" panose="020B0604020202020204" pitchFamily="34" charset="0"/>
                <a:ea typeface="DejaVu Sans" charset="0"/>
                <a:cs typeface="DejaVu Sans" charset="0"/>
              </a:rPr>
              <a:t>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824708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1D99F-4B6A-4165-A589-6156A26F8548}" type="slidenum">
              <a:rPr lang="en-US" altLang="en-US" smtClean="0"/>
              <a:pPr/>
              <a:t>21</a:t>
            </a:fld>
            <a:endParaRPr lang="en-US" altLang="en-US"/>
          </a:p>
        </p:txBody>
      </p:sp>
      <p:sp>
        <p:nvSpPr>
          <p:cNvPr id="23555"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3556"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Deoxyribonucleotides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dT,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deoxyribonucleotides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1804181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5B668-C78F-4783-AA51-1B9ED1877F5B}" type="slidenum">
              <a:rPr lang="en-US" altLang="en-US" smtClean="0"/>
              <a:pPr/>
              <a:t>22</a:t>
            </a:fld>
            <a:endParaRPr lang="en-US" altLang="en-US"/>
          </a:p>
        </p:txBody>
      </p:sp>
      <p:sp>
        <p:nvSpPr>
          <p:cNvPr id="2560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a:latin typeface="Arial" panose="020B0604020202020204" pitchFamily="34" charset="0"/>
                <a:ea typeface="DejaVu Sans" charset="0"/>
                <a:cs typeface="DejaVu Sans" charset="0"/>
              </a:rPr>
              <a:t>A single nucleotide chain contains a pentose-phosphate</a:t>
            </a:r>
            <a:r>
              <a:rPr lang="en-US" altLang="en-US" b="0" baseline="0" dirty="0">
                <a:latin typeface="Arial" panose="020B0604020202020204" pitchFamily="34" charset="0"/>
                <a:ea typeface="DejaVu Sans" charset="0"/>
                <a:cs typeface="DejaVu Sans" charset="0"/>
              </a:rPr>
              <a:t> backbone. Individual pentose rings are connected through phospho-</a:t>
            </a:r>
            <a:r>
              <a:rPr lang="en-US" altLang="en-US" b="0" baseline="0" dirty="0" err="1">
                <a:latin typeface="Arial" panose="020B0604020202020204" pitchFamily="34" charset="0"/>
                <a:ea typeface="DejaVu Sans" charset="0"/>
                <a:cs typeface="DejaVu Sans" charset="0"/>
              </a:rPr>
              <a:t>diester</a:t>
            </a:r>
            <a:r>
              <a:rPr lang="en-US" altLang="en-US" b="0" baseline="0" dirty="0">
                <a:latin typeface="Arial" panose="020B0604020202020204" pitchFamily="34" charset="0"/>
                <a:ea typeface="DejaVu Sans" charset="0"/>
                <a:cs typeface="DejaVu Sans" charset="0"/>
              </a:rPr>
              <a:t> bonds. Each of these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connect the 3’- and 5’-OH groups. The chain has an end to end chemical orientation having 5’-phosphate at one terminal and 3’-OH at the other. Later in this class we will see that the DNA or RNA polymerase synthesizes the nucleic acid chains from 5’ to 3’ orientation. Hence the convention is to read the nucleic acid chain from 3’ to 5’ direction.</a:t>
            </a:r>
            <a:endParaRPr lang="en-US"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2960781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4F30C8-A585-4556-81DB-9667F4BA97A9}" type="slidenum">
              <a:rPr lang="en-US" altLang="en-US" smtClean="0"/>
              <a:pPr/>
              <a:t>23</a:t>
            </a:fld>
            <a:endParaRPr lang="en-US" altLang="en-US"/>
          </a:p>
        </p:txBody>
      </p:sp>
      <p:sp>
        <p:nvSpPr>
          <p:cNvPr id="29699"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Hydrolysis of RNA under alkaline conditions.</a:t>
            </a:r>
            <a:r>
              <a:rPr lang="en-US" altLang="en-US" dirty="0">
                <a:latin typeface="Arial" panose="020B0604020202020204" pitchFamily="34" charset="0"/>
                <a:ea typeface="DejaVu Sans" charset="0"/>
                <a:cs typeface="DejaVu Sans" charset="0"/>
              </a:rPr>
              <a: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 acts as a nucleophile in an intramolecular displacement.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-cyclic monophosphate derivative is further hydrolyzed to a mixture of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and 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-monophosphates. DNA, which lacks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hydroxyls, is stable under similar conditions.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Arial" panose="020B0604020202020204" pitchFamily="34" charset="0"/>
                <a:ea typeface="DejaVu Sans" charset="0"/>
                <a:cs typeface="DejaVu Sans" charset="0"/>
              </a:rPr>
              <a:t>The more stable DNA is used to store genetic information whereas the less stable RNA is used as and intermediate copy for protein synthesis (See Central Dogma).</a:t>
            </a:r>
          </a:p>
        </p:txBody>
      </p:sp>
    </p:spTree>
    <p:extLst>
      <p:ext uri="{BB962C8B-B14F-4D97-AF65-F5344CB8AC3E}">
        <p14:creationId xmlns:p14="http://schemas.microsoft.com/office/powerpoint/2010/main" val="3884245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9E1B11-00E8-40BF-AE29-845E4D64615B}" type="slidenum">
              <a:rPr lang="en-US" altLang="en-US" smtClean="0"/>
              <a:pPr/>
              <a:t>24</a:t>
            </a:fld>
            <a:endParaRPr lang="en-US" altLang="en-US"/>
          </a:p>
        </p:txBody>
      </p:sp>
      <p:sp>
        <p:nvSpPr>
          <p:cNvPr id="2765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In case of </a:t>
            </a:r>
            <a:r>
              <a:rPr lang="en-IN" altLang="en-US" b="1" dirty="0">
                <a:latin typeface="Arial" panose="020B0604020202020204" pitchFamily="34" charset="0"/>
                <a:ea typeface="DejaVu Sans" charset="0"/>
                <a:cs typeface="DejaVu Sans" charset="0"/>
              </a:rPr>
              <a:t>DNA</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two nucleic acid strands anneal together through extensive </a:t>
            </a:r>
            <a:r>
              <a:rPr lang="en-IN" altLang="en-US" b="1" baseline="0" dirty="0">
                <a:latin typeface="Arial" panose="020B0604020202020204" pitchFamily="34" charset="0"/>
                <a:ea typeface="DejaVu Sans" charset="0"/>
                <a:cs typeface="DejaVu Sans" charset="0"/>
              </a:rPr>
              <a:t>inter-strand H-bonding </a:t>
            </a:r>
            <a:r>
              <a:rPr lang="en-IN" altLang="en-US" b="0" baseline="0" dirty="0">
                <a:latin typeface="Arial" panose="020B0604020202020204" pitchFamily="34" charset="0"/>
                <a:ea typeface="DejaVu Sans" charset="0"/>
                <a:cs typeface="DejaVu Sans" charset="0"/>
              </a:rPr>
              <a:t>between the bases</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This </a:t>
            </a:r>
            <a:r>
              <a:rPr lang="en-IN" altLang="en-US" b="1" baseline="0" dirty="0">
                <a:latin typeface="Arial" panose="020B0604020202020204" pitchFamily="34" charset="0"/>
                <a:ea typeface="DejaVu Sans" charset="0"/>
                <a:cs typeface="DejaVu Sans" charset="0"/>
              </a:rPr>
              <a:t>base pairing </a:t>
            </a:r>
            <a:r>
              <a:rPr lang="en-IN" altLang="en-US" b="0" baseline="0" dirty="0">
                <a:latin typeface="Arial" panose="020B0604020202020204" pitchFamily="34" charset="0"/>
                <a:ea typeface="DejaVu Sans" charset="0"/>
                <a:cs typeface="DejaVu Sans" charset="0"/>
              </a:rPr>
              <a:t>follows the rule proposed by Watson and Crick. </a:t>
            </a:r>
            <a:r>
              <a:rPr lang="en-IN" altLang="en-US" b="1" baseline="0" dirty="0">
                <a:latin typeface="Arial" panose="020B0604020202020204" pitchFamily="34" charset="0"/>
                <a:ea typeface="DejaVu Sans" charset="0"/>
                <a:cs typeface="DejaVu Sans" charset="0"/>
              </a:rPr>
              <a:t>A always pairs with T and G with C (Chargaff’s rule). </a:t>
            </a:r>
            <a:r>
              <a:rPr lang="en-IN" altLang="en-US" b="0" baseline="0" dirty="0">
                <a:latin typeface="Arial" panose="020B0604020202020204" pitchFamily="34" charset="0"/>
                <a:ea typeface="DejaVu Sans" charset="0"/>
                <a:cs typeface="DejaVu Sans" charset="0"/>
              </a:rPr>
              <a:t>Hence the two strands become </a:t>
            </a:r>
            <a:r>
              <a:rPr lang="en-IN" altLang="en-US" b="1" baseline="0" dirty="0">
                <a:latin typeface="Arial" panose="020B0604020202020204" pitchFamily="34" charset="0"/>
                <a:ea typeface="DejaVu Sans" charset="0"/>
                <a:cs typeface="DejaVu Sans" charset="0"/>
              </a:rPr>
              <a:t>complementary</a:t>
            </a:r>
            <a:r>
              <a:rPr lang="en-IN" altLang="en-US" b="0" baseline="0" dirty="0">
                <a:latin typeface="Arial" panose="020B0604020202020204" pitchFamily="34" charset="0"/>
                <a:ea typeface="DejaVu Sans" charset="0"/>
                <a:cs typeface="DejaVu Sans" charset="0"/>
              </a:rPr>
              <a:t> to each other</a:t>
            </a:r>
            <a:r>
              <a:rPr lang="en-IN" altLang="en-US" b="1" baseline="0" dirty="0">
                <a:latin typeface="Arial" panose="020B0604020202020204" pitchFamily="34" charset="0"/>
                <a:ea typeface="DejaVu Sans" charset="0"/>
                <a:cs typeface="DejaVu Sans" charset="0"/>
              </a:rPr>
              <a:t>. </a:t>
            </a:r>
            <a:r>
              <a:rPr lang="en-IN" altLang="en-US" b="1" dirty="0">
                <a:latin typeface="Arial" panose="020B0604020202020204" pitchFamily="34" charset="0"/>
                <a:ea typeface="DejaVu Sans" charset="0"/>
                <a:cs typeface="DejaVu Sans" charset="0"/>
              </a:rPr>
              <a:t>Directionality </a:t>
            </a:r>
            <a:r>
              <a:rPr lang="en-IN" altLang="en-US" b="0" dirty="0">
                <a:latin typeface="Arial" panose="020B0604020202020204" pitchFamily="34" charset="0"/>
                <a:ea typeface="DejaVu Sans" charset="0"/>
                <a:cs typeface="DejaVu Sans" charset="0"/>
              </a:rPr>
              <a:t>of two strands is </a:t>
            </a:r>
            <a:r>
              <a:rPr lang="en-IN" altLang="en-US" b="1" dirty="0">
                <a:latin typeface="Arial" panose="020B0604020202020204" pitchFamily="34" charset="0"/>
                <a:ea typeface="DejaVu Sans" charset="0"/>
                <a:cs typeface="DejaVu Sans" charset="0"/>
              </a:rPr>
              <a:t>opposite: one is 5’-3’ and another</a:t>
            </a:r>
            <a:r>
              <a:rPr lang="en-IN" altLang="en-US" b="1" baseline="0" dirty="0">
                <a:latin typeface="Arial" panose="020B0604020202020204" pitchFamily="34" charset="0"/>
                <a:ea typeface="DejaVu Sans" charset="0"/>
                <a:cs typeface="DejaVu Sans" charset="0"/>
              </a:rPr>
              <a:t> is 3’-5’. </a:t>
            </a:r>
            <a:r>
              <a:rPr lang="en-IN" altLang="en-US" b="0" baseline="0" dirty="0">
                <a:latin typeface="Arial" panose="020B0604020202020204" pitchFamily="34" charset="0"/>
                <a:ea typeface="DejaVu Sans" charset="0"/>
                <a:cs typeface="DejaVu Sans" charset="0"/>
              </a:rPr>
              <a:t>Hence complementary DNA strands are </a:t>
            </a:r>
            <a:r>
              <a:rPr lang="en-IN" altLang="en-US" b="1" baseline="0" dirty="0">
                <a:latin typeface="Arial" panose="020B0604020202020204" pitchFamily="34" charset="0"/>
                <a:ea typeface="DejaVu Sans" charset="0"/>
                <a:cs typeface="DejaVu Sans" charset="0"/>
              </a:rPr>
              <a:t>antiparallel. </a:t>
            </a:r>
            <a:r>
              <a:rPr lang="en-US" altLang="en-US" dirty="0">
                <a:latin typeface="Arial" panose="020B0604020202020204" pitchFamily="34" charset="0"/>
                <a:ea typeface="DejaVu Sans" charset="0"/>
                <a:cs typeface="DejaVu Sans" charset="0"/>
              </a:rPr>
              <a:t>The base-paired antiparallel strands differ in base composition: the left strand has the composition A</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the right, A</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a:t>
            </a:r>
            <a:endParaRPr lang="en-IN" altLang="en-US" b="1"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64734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595019-75FC-486E-83C8-F846C3B76DB2}" type="slidenum">
              <a:rPr lang="en-US" altLang="en-US" smtClean="0"/>
              <a:pPr/>
              <a:t>27</a:t>
            </a:fld>
            <a:endParaRPr lang="en-US" altLang="en-US"/>
          </a:p>
        </p:txBody>
      </p:sp>
      <p:sp>
        <p:nvSpPr>
          <p:cNvPr id="3174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DNA structure was discovered in 1953 by James Watson and Francis Crick based upon the x-ray diffraction</a:t>
            </a:r>
            <a:r>
              <a:rPr lang="en-US" altLang="en-US" baseline="0" dirty="0">
                <a:latin typeface="Arial" panose="020B0604020202020204" pitchFamily="34" charset="0"/>
              </a:rPr>
              <a:t> data obtained by Rosalind Franklin and Maurice Wilkins. They proposed a double helix structure for double stranded DNA with A always hydrogen bonded to T and G with C.</a:t>
            </a:r>
            <a:r>
              <a:rPr lang="en-US" altLang="en-US" dirty="0">
                <a:latin typeface="Arial" panose="020B0604020202020204" pitchFamily="34" charset="0"/>
              </a:rPr>
              <a:t> </a:t>
            </a:r>
          </a:p>
        </p:txBody>
      </p:sp>
    </p:spTree>
    <p:extLst>
      <p:ext uri="{BB962C8B-B14F-4D97-AF65-F5344CB8AC3E}">
        <p14:creationId xmlns:p14="http://schemas.microsoft.com/office/powerpoint/2010/main" val="2793538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53D02-E562-4D14-B309-595B20D0E0EC}" type="slidenum">
              <a:rPr lang="en-US" altLang="en-US" smtClean="0"/>
              <a:pPr/>
              <a:t>28</a:t>
            </a:fld>
            <a:endParaRPr lang="en-US" altLang="en-US"/>
          </a:p>
        </p:txBody>
      </p:sp>
      <p:sp>
        <p:nvSpPr>
          <p:cNvPr id="3584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Watson-Crick model for the structure of DNA.</a:t>
            </a:r>
            <a:r>
              <a:rPr lang="en-IN" altLang="en-US" dirty="0">
                <a:latin typeface="Arial" panose="020B0604020202020204" pitchFamily="34" charset="0"/>
                <a:ea typeface="DejaVu Sans" charset="0"/>
                <a:cs typeface="DejaVu Sans" charset="0"/>
              </a:rPr>
              <a:t> In this structure, the pentose phosphate backbone of the DNA strands, which is significantly polar in nature remains outside and the bases which are hydrophobic</a:t>
            </a:r>
            <a:r>
              <a:rPr lang="en-IN" altLang="en-US" baseline="0" dirty="0">
                <a:latin typeface="Arial" panose="020B0604020202020204" pitchFamily="34" charset="0"/>
                <a:ea typeface="DejaVu Sans" charset="0"/>
                <a:cs typeface="DejaVu Sans" charset="0"/>
              </a:rPr>
              <a:t> pointed towards inside. The bases of the anti-parallel strands participates in H-bonding with each other. </a:t>
            </a:r>
            <a:r>
              <a:rPr lang="en-IN" altLang="en-US" dirty="0">
                <a:latin typeface="Arial" panose="020B0604020202020204" pitchFamily="34" charset="0"/>
                <a:ea typeface="DejaVu Sans" charset="0"/>
                <a:cs typeface="DejaVu Sans" charset="0"/>
              </a:rPr>
              <a:t>The original model proposed by Watson and Crick had 10 base pairs, or 34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(3.4 nm), per turn of the helix; subsequent measurements revealed 10.5 base pairs, or 36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(3.6 nm), per turn. (a) Schematic representation, showing dimensions of the helix. (b) Stick representation showing the backbone and stacking of the bases. (c) Space-filling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The spaces in between the interwind</a:t>
            </a:r>
            <a:r>
              <a:rPr lang="en-IN" altLang="en-US" baseline="0" dirty="0">
                <a:latin typeface="Arial" panose="020B0604020202020204" pitchFamily="34" charset="0"/>
                <a:ea typeface="DejaVu Sans" charset="0"/>
                <a:cs typeface="DejaVu Sans" charset="0"/>
              </a:rPr>
              <a:t> strands forms two helical grooves of different width as </a:t>
            </a:r>
            <a:r>
              <a:rPr lang="en-IN" altLang="en-US" b="1" baseline="0" dirty="0">
                <a:latin typeface="Arial" panose="020B0604020202020204" pitchFamily="34" charset="0"/>
                <a:ea typeface="DejaVu Sans" charset="0"/>
                <a:cs typeface="DejaVu Sans" charset="0"/>
              </a:rPr>
              <a:t>major and minor grooves</a:t>
            </a:r>
            <a:r>
              <a:rPr lang="en-IN" altLang="en-US" baseline="0" dirty="0">
                <a:latin typeface="Arial" panose="020B0604020202020204" pitchFamily="34" charset="0"/>
                <a:ea typeface="DejaVu Sans" charset="0"/>
                <a:cs typeface="DejaVu Sans" charset="0"/>
              </a:rPr>
              <a:t>. </a:t>
            </a:r>
            <a:r>
              <a:rPr lang="en-IN" altLang="en-US" b="1" baseline="0" dirty="0">
                <a:latin typeface="Arial" panose="020B0604020202020204" pitchFamily="34" charset="0"/>
                <a:ea typeface="DejaVu Sans" charset="0"/>
                <a:cs typeface="DejaVu Sans" charset="0"/>
              </a:rPr>
              <a:t>The bases are accessible to outside molecules, like water or DNA binding proteins </a:t>
            </a:r>
            <a:r>
              <a:rPr lang="en-IN" altLang="en-US" baseline="0" dirty="0">
                <a:latin typeface="Arial" panose="020B0604020202020204" pitchFamily="34" charset="0"/>
                <a:ea typeface="DejaVu Sans" charset="0"/>
                <a:cs typeface="DejaVu Sans" charset="0"/>
              </a:rPr>
              <a:t>and forms two different kinds of binding surfaces for them.</a:t>
            </a:r>
            <a:endParaRPr lang="en-IN" altLang="en-US"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8847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r>
              <a:rPr lang="en-US" altLang="en-US" dirty="0" err="1"/>
              <a:t>Shinkansen</a:t>
            </a:r>
            <a:r>
              <a:rPr lang="en-US" altLang="en-US" dirty="0"/>
              <a:t> Bullet Train</a:t>
            </a:r>
          </a:p>
          <a:p>
            <a:r>
              <a:rPr lang="en-US" altLang="en-US" dirty="0"/>
              <a:t>High-speed trains can literally cause headaches. That's why Japan limits their acceptable noise-pollution level, which can be particularly high when the trains emerge from tunnels. As they drive through, air pressure builds up in waves and, when the nose emerges, can produce a shotgun-like thunderclap heard for a quarter mile. </a:t>
            </a:r>
            <a:r>
              <a:rPr lang="en-US" altLang="en-US" dirty="0" err="1"/>
              <a:t>Eiji</a:t>
            </a:r>
            <a:r>
              <a:rPr lang="en-US" altLang="en-US" dirty="0"/>
              <a:t> </a:t>
            </a:r>
            <a:r>
              <a:rPr lang="en-US" altLang="en-US" dirty="0" err="1"/>
              <a:t>Nakatsu</a:t>
            </a:r>
            <a:r>
              <a:rPr lang="en-US" altLang="en-US" dirty="0"/>
              <a:t>, a bird-watching engineer at the Japanese rail company JR-West, in the 1990s took inspiration from the kingfisher, a fish-eating fowl that creates barely a ripple when it darts into water in search of a meal. The train’s redesigned nose — a 50-foot-long steel kingfisher beak — didn't just solve the noise problem; it reduced power use and enabled faster speeds.</a:t>
            </a:r>
          </a:p>
          <a:p>
            <a:r>
              <a:rPr lang="en-US" altLang="en-US" dirty="0"/>
              <a:t>Photographers: Hiromi Okano/Corbis; West Japan Railway Co. Via Bloomberg</a:t>
            </a:r>
          </a:p>
        </p:txBody>
      </p:sp>
      <p:sp>
        <p:nvSpPr>
          <p:cNvPr id="68612" name="Slide Number Placeholder 3"/>
          <p:cNvSpPr>
            <a:spLocks noGrp="1"/>
          </p:cNvSpPr>
          <p:nvPr>
            <p:ph type="sldNum" sz="quarter" idx="5"/>
          </p:nvPr>
        </p:nvSpPr>
        <p:spPr>
          <a:noFill/>
        </p:spPr>
        <p:txBody>
          <a:bodyPr/>
          <a:lstStyle/>
          <a:p>
            <a:fld id="{402356E6-2365-4DAB-B93A-493BEAD3CCDB}" type="slidenum">
              <a:rPr lang="en-US" altLang="en-US" smtClean="0"/>
              <a:pPr/>
              <a:t>3</a:t>
            </a:fld>
            <a:endParaRPr lang="en-US" altLang="en-US"/>
          </a:p>
        </p:txBody>
      </p:sp>
    </p:spTree>
    <p:extLst>
      <p:ext uri="{BB962C8B-B14F-4D97-AF65-F5344CB8AC3E}">
        <p14:creationId xmlns:p14="http://schemas.microsoft.com/office/powerpoint/2010/main" val="2427213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C8E6-DC5F-4A64-8912-F8E9322CD927}" type="slidenum">
              <a:rPr lang="en-US" altLang="en-US" smtClean="0"/>
              <a:pPr/>
              <a:t>29</a:t>
            </a:fld>
            <a:endParaRPr lang="en-US" altLang="en-US"/>
          </a:p>
        </p:txBody>
      </p:sp>
      <p:sp>
        <p:nvSpPr>
          <p:cNvPr id="4608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6084" name="Text Box 2"/>
          <p:cNvSpPr>
            <a:spLocks noGrp="1" noChangeArrowheads="1"/>
          </p:cNvSpPr>
          <p:nvPr>
            <p:ph type="body" idx="1"/>
          </p:nvPr>
        </p:nvSpPr>
        <p:spPr>
          <a:xfrm>
            <a:off x="1325669" y="4225727"/>
            <a:ext cx="7291176" cy="20283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Reversible denaturation and annealing (renaturation) of DNA.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Upon denaturation, the hydrophobic bases gets exposed to outside solvent hence becomes insoluble and precipitated out. That</a:t>
            </a:r>
            <a:r>
              <a:rPr lang="mr-IN" altLang="en-US" b="0" dirty="0">
                <a:latin typeface="Arial" panose="020B0604020202020204" pitchFamily="34" charset="0"/>
                <a:ea typeface="DejaVu Sans" charset="0"/>
                <a:cs typeface="DejaVu Sans" charset="0"/>
              </a:rPr>
              <a:t>’</a:t>
            </a:r>
            <a:r>
              <a:rPr lang="en-IN" altLang="en-US" b="0" dirty="0">
                <a:latin typeface="Arial" panose="020B0604020202020204" pitchFamily="34" charset="0"/>
                <a:ea typeface="DejaVu Sans" charset="0"/>
                <a:cs typeface="DejaVu Sans" charset="0"/>
              </a:rPr>
              <a:t>s why if you denature DNA using</a:t>
            </a:r>
            <a:r>
              <a:rPr lang="en-IN" altLang="en-US" b="0" baseline="0" dirty="0">
                <a:latin typeface="Arial" panose="020B0604020202020204" pitchFamily="34" charset="0"/>
                <a:ea typeface="DejaVu Sans" charset="0"/>
                <a:cs typeface="DejaVu Sans" charset="0"/>
              </a:rPr>
              <a:t> heat or other chemical reagents it forms insoluble matter.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baseline="0" dirty="0">
                <a:latin typeface="Arial" panose="020B0604020202020204" pitchFamily="34" charset="0"/>
                <a:ea typeface="DejaVu Sans" charset="0"/>
                <a:cs typeface="DejaVu Sans" charset="0"/>
              </a:rPr>
              <a:t>Double stranded DNA helix is the energetically favourable structure. </a:t>
            </a:r>
            <a:r>
              <a:rPr lang="en-IN" altLang="en-US" b="0" baseline="0" dirty="0">
                <a:latin typeface="Arial" panose="020B0604020202020204" pitchFamily="34" charset="0"/>
                <a:ea typeface="DejaVu Sans" charset="0"/>
                <a:cs typeface="DejaVu Sans" charset="0"/>
              </a:rPr>
              <a:t>That</a:t>
            </a:r>
            <a:r>
              <a:rPr lang="mr-IN" altLang="en-US" b="0" baseline="0" dirty="0">
                <a:latin typeface="Arial" panose="020B0604020202020204" pitchFamily="34" charset="0"/>
                <a:ea typeface="DejaVu Sans" charset="0"/>
                <a:cs typeface="DejaVu Sans" charset="0"/>
              </a:rPr>
              <a:t>’</a:t>
            </a:r>
            <a:r>
              <a:rPr lang="en-IN" altLang="en-US" b="0" baseline="0" dirty="0">
                <a:latin typeface="Arial" panose="020B0604020202020204" pitchFamily="34" charset="0"/>
                <a:ea typeface="DejaVu Sans" charset="0"/>
                <a:cs typeface="DejaVu Sans" charset="0"/>
              </a:rPr>
              <a:t>s why, it takes energy to denature the DNA. Entropy decreases. Free energy increases. Non-spontaneous process.</a:t>
            </a:r>
            <a:endParaRPr lang="en-IN"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415351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1D49DB-5A30-4007-B3FD-77A2290B1694}" type="slidenum">
              <a:rPr lang="en-US" altLang="en-US" smtClean="0"/>
              <a:pPr/>
              <a:t>30</a:t>
            </a:fld>
            <a:endParaRPr lang="en-US" altLang="en-US"/>
          </a:p>
        </p:txBody>
      </p:sp>
      <p:sp>
        <p:nvSpPr>
          <p:cNvPr id="4813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8132"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Heat denaturation of DNA.</a:t>
            </a:r>
            <a:r>
              <a:rPr lang="en-IN" altLang="en-US" dirty="0">
                <a:latin typeface="Arial" panose="020B0604020202020204" pitchFamily="34" charset="0"/>
                <a:ea typeface="DejaVu Sans" charset="0"/>
                <a:cs typeface="DejaVu Sans" charset="0"/>
              </a:rPr>
              <a:t> (a) The denaturation, or melting, curves of two DNA specimens. The temperature at the midpoint of the transition (</a:t>
            </a:r>
            <a:r>
              <a:rPr lang="en-IN" altLang="en-US" b="1" i="1" dirty="0">
                <a:latin typeface="Arial" panose="020B0604020202020204" pitchFamily="34" charset="0"/>
                <a:ea typeface="DejaVu Sans" charset="0"/>
                <a:cs typeface="DejaVu Sans" charset="0"/>
              </a:rPr>
              <a:t>t</a:t>
            </a:r>
            <a:r>
              <a:rPr lang="en-IN" altLang="en-US" b="1" baseline="-25000" dirty="0">
                <a:latin typeface="Arial" panose="020B0604020202020204" pitchFamily="34" charset="0"/>
                <a:ea typeface="DejaVu Sans" charset="0"/>
                <a:cs typeface="DejaVu Sans" charset="0"/>
              </a:rPr>
              <a:t>m</a:t>
            </a:r>
            <a:r>
              <a:rPr lang="en-IN" altLang="en-US" dirty="0">
                <a:latin typeface="Arial" panose="020B0604020202020204" pitchFamily="34" charset="0"/>
                <a:ea typeface="DejaVu Sans" charset="0"/>
                <a:cs typeface="DejaVu Sans" charset="0"/>
              </a:rPr>
              <a:t>) is the melting point; it depends on </a:t>
            </a:r>
            <a:r>
              <a:rPr lang="en-IN" altLang="en-US" b="1" dirty="0">
                <a:latin typeface="Arial" panose="020B0604020202020204" pitchFamily="34" charset="0"/>
                <a:ea typeface="DejaVu Sans" charset="0"/>
                <a:cs typeface="DejaVu Sans" charset="0"/>
              </a:rPr>
              <a:t>pH</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ionic strength </a:t>
            </a:r>
            <a:r>
              <a:rPr lang="en-IN" altLang="en-US" dirty="0">
                <a:latin typeface="Arial" panose="020B0604020202020204" pitchFamily="34" charset="0"/>
                <a:ea typeface="DejaVu Sans" charset="0"/>
                <a:cs typeface="DejaVu Sans" charset="0"/>
              </a:rPr>
              <a:t>and on the </a:t>
            </a:r>
            <a:r>
              <a:rPr lang="en-IN" altLang="en-US" b="1" dirty="0">
                <a:latin typeface="Arial" panose="020B0604020202020204" pitchFamily="34" charset="0"/>
                <a:ea typeface="DejaVu Sans" charset="0"/>
                <a:cs typeface="DejaVu Sans" charset="0"/>
              </a:rPr>
              <a:t>size</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base composition </a:t>
            </a:r>
            <a:r>
              <a:rPr lang="en-IN" altLang="en-US" dirty="0">
                <a:latin typeface="Arial" panose="020B0604020202020204" pitchFamily="34" charset="0"/>
                <a:ea typeface="DejaVu Sans" charset="0"/>
                <a:cs typeface="DejaVu Sans" charset="0"/>
              </a:rPr>
              <a:t>of the DNA.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G-C base pair has three hydrogen bonds while A-T base pair has two hydrogen bonds. Hence, DNA sequences with higher G-C content are relatively tightly held together and have higher melting point.</a:t>
            </a:r>
          </a:p>
        </p:txBody>
      </p:sp>
    </p:spTree>
    <p:extLst>
      <p:ext uri="{BB962C8B-B14F-4D97-AF65-F5344CB8AC3E}">
        <p14:creationId xmlns:p14="http://schemas.microsoft.com/office/powerpoint/2010/main" val="73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One day in 1948, an amateur Swiss mountaineer and naturalist, George de </a:t>
            </a:r>
            <a:r>
              <a:rPr lang="en-US" dirty="0" err="1"/>
              <a:t>Mestral</a:t>
            </a:r>
            <a:r>
              <a:rPr lang="en-US" dirty="0"/>
              <a:t>, went on a nature walk with his dog through a field of hitchhiking bur plants. He and his dog returned home covered with burs. With an intense curiosity, </a:t>
            </a:r>
            <a:r>
              <a:rPr lang="en-US" dirty="0" err="1"/>
              <a:t>Mestral</a:t>
            </a:r>
            <a:r>
              <a:rPr lang="en-US" dirty="0"/>
              <a:t> went to his microscope and inspected one of the many burs stuck to his pants. He saw numerous small hooks that enabled the seed-bearing bur to cling so tenaciously to the tiny loops in the fabric of his pants. George de </a:t>
            </a:r>
            <a:r>
              <a:rPr lang="en-US" dirty="0" err="1"/>
              <a:t>Mestral</a:t>
            </a:r>
            <a:r>
              <a:rPr lang="en-US" dirty="0"/>
              <a:t> raised his head from the microscope and smiled thinking, "I will design a unique, two-sided fastener, one side with stiff hooks like the burs and the other side with soft loops like the fabric of my pants. I will call my invention Velcro</a:t>
            </a:r>
            <a:r>
              <a:rPr lang="en-US" b="1" dirty="0"/>
              <a:t>®</a:t>
            </a:r>
            <a:r>
              <a:rPr lang="en-US" dirty="0"/>
              <a:t> a combination of the words velour and crochet. It will rival the zipper in it's ability to fasten."</a:t>
            </a:r>
          </a:p>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8</a:t>
            </a:fld>
            <a:endParaRPr lang="en-US" altLang="en-US"/>
          </a:p>
        </p:txBody>
      </p:sp>
    </p:spTree>
    <p:extLst>
      <p:ext uri="{BB962C8B-B14F-4D97-AF65-F5344CB8AC3E}">
        <p14:creationId xmlns:p14="http://schemas.microsoft.com/office/powerpoint/2010/main" val="42411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11</a:t>
            </a:fld>
            <a:endParaRPr lang="en-US" altLang="en-US"/>
          </a:p>
        </p:txBody>
      </p:sp>
    </p:spTree>
    <p:extLst>
      <p:ext uri="{BB962C8B-B14F-4D97-AF65-F5344CB8AC3E}">
        <p14:creationId xmlns:p14="http://schemas.microsoft.com/office/powerpoint/2010/main" val="1052396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F62A01-81AA-4876-B41A-CFB468AB26B2}" type="slidenum">
              <a:rPr lang="en-US" altLang="en-US" smtClean="0"/>
              <a:pPr/>
              <a:t>12</a:t>
            </a:fld>
            <a:endParaRPr lang="en-US" altLang="en-US"/>
          </a:p>
        </p:txBody>
      </p:sp>
    </p:spTree>
    <p:extLst>
      <p:ext uri="{BB962C8B-B14F-4D97-AF65-F5344CB8AC3E}">
        <p14:creationId xmlns:p14="http://schemas.microsoft.com/office/powerpoint/2010/main" val="2073898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Griffith's experiment</a:t>
            </a:r>
            <a:r>
              <a:rPr lang="en-US" sz="1200" b="0" i="0" kern="1200" dirty="0">
                <a:solidFill>
                  <a:schemeClr val="tx1"/>
                </a:solidFill>
                <a:effectLst/>
                <a:latin typeface="Arial" charset="0"/>
                <a:ea typeface="+mn-ea"/>
                <a:cs typeface="+mn-cs"/>
              </a:rPr>
              <a:t>, reported in 1928 by </a:t>
            </a:r>
            <a:r>
              <a:rPr lang="en-US" sz="1200" b="0" i="0" u="none" strike="noStrike" kern="1200" dirty="0">
                <a:solidFill>
                  <a:schemeClr val="tx1"/>
                </a:solidFill>
                <a:effectLst/>
                <a:latin typeface="Arial" charset="0"/>
                <a:ea typeface="+mn-ea"/>
                <a:cs typeface="+mn-cs"/>
                <a:hlinkClick r:id="rId3" tooltip="Frederick Griffith"/>
              </a:rPr>
              <a:t>Frederick Griffith</a:t>
            </a:r>
            <a:r>
              <a:rPr lang="en-US" sz="1200" b="0" i="0" u="none" strike="noStrike"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Griffith's findings were followed by </a:t>
            </a:r>
            <a:r>
              <a:rPr lang="en-US" sz="1200" b="0" i="0" u="none" strike="noStrike" kern="1200" dirty="0">
                <a:solidFill>
                  <a:schemeClr val="tx1"/>
                </a:solidFill>
                <a:effectLst/>
                <a:latin typeface="Arial" charset="0"/>
                <a:ea typeface="+mn-ea"/>
                <a:cs typeface="+mn-cs"/>
                <a:hlinkClick r:id="rId4" tooltip="Avery–MacLeod–McCarty experiment"/>
              </a:rPr>
              <a:t>research in the late 1930s and early 40s</a:t>
            </a:r>
            <a:r>
              <a:rPr lang="en-US" sz="1200" b="0" i="0" kern="1200" dirty="0">
                <a:solidFill>
                  <a:schemeClr val="tx1"/>
                </a:solidFill>
                <a:effectLst/>
                <a:latin typeface="Arial" charset="0"/>
                <a:ea typeface="+mn-ea"/>
                <a:cs typeface="+mn-cs"/>
              </a:rPr>
              <a:t> that isolated </a:t>
            </a:r>
            <a:r>
              <a:rPr lang="en-US" sz="1200" b="0" i="0" u="none" strike="noStrike" kern="1200" dirty="0">
                <a:solidFill>
                  <a:schemeClr val="tx1"/>
                </a:solidFill>
                <a:effectLst/>
                <a:latin typeface="Arial" charset="0"/>
                <a:ea typeface="+mn-ea"/>
                <a:cs typeface="+mn-cs"/>
                <a:hlinkClick r:id="rId5" tooltip="DNA"/>
              </a:rPr>
              <a:t>DNA</a:t>
            </a:r>
            <a:r>
              <a:rPr lang="en-US" sz="1200" b="0" i="0" kern="1200" dirty="0">
                <a:solidFill>
                  <a:schemeClr val="tx1"/>
                </a:solidFill>
                <a:effectLst/>
                <a:latin typeface="Arial" charset="0"/>
                <a:ea typeface="+mn-ea"/>
                <a:cs typeface="+mn-cs"/>
              </a:rPr>
              <a:t> as the material that communicated this genetic information. </a:t>
            </a:r>
          </a:p>
          <a:p>
            <a:r>
              <a:rPr lang="en-US" sz="1200" b="1" i="0" kern="1200" dirty="0">
                <a:solidFill>
                  <a:schemeClr val="tx1"/>
                </a:solidFill>
                <a:effectLst/>
                <a:latin typeface="Arial" charset="0"/>
                <a:ea typeface="+mn-ea"/>
                <a:cs typeface="+mn-cs"/>
              </a:rPr>
              <a:t>Frederick Griffith</a:t>
            </a:r>
            <a:r>
              <a:rPr lang="en-US" sz="1200" b="0" i="0" kern="1200" dirty="0">
                <a:solidFill>
                  <a:schemeClr val="tx1"/>
                </a:solidFill>
                <a:effectLst/>
                <a:latin typeface="Arial" charset="0"/>
                <a:ea typeface="+mn-ea"/>
                <a:cs typeface="+mn-cs"/>
              </a:rPr>
              <a:t> was a British </a:t>
            </a:r>
            <a:r>
              <a:rPr lang="en-US" sz="1200" b="0" i="0" u="none" strike="noStrike" kern="1200" dirty="0">
                <a:solidFill>
                  <a:schemeClr val="tx1"/>
                </a:solidFill>
                <a:effectLst/>
                <a:latin typeface="Arial" charset="0"/>
                <a:ea typeface="+mn-ea"/>
                <a:cs typeface="+mn-cs"/>
                <a:hlinkClick r:id="rId6" tooltip="Bacteriologist"/>
              </a:rPr>
              <a:t>bacteriologist</a:t>
            </a:r>
            <a:r>
              <a:rPr lang="en-US" sz="1200" b="0" i="0" kern="1200" dirty="0">
                <a:solidFill>
                  <a:schemeClr val="tx1"/>
                </a:solidFill>
                <a:effectLst/>
                <a:latin typeface="Arial" charset="0"/>
                <a:ea typeface="+mn-ea"/>
                <a:cs typeface="+mn-cs"/>
              </a:rPr>
              <a:t> whose focus was</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the </a:t>
            </a:r>
            <a:r>
              <a:rPr lang="en-US" sz="1200" b="0" i="0" u="none" strike="noStrike" kern="1200" dirty="0">
                <a:solidFill>
                  <a:schemeClr val="tx1"/>
                </a:solidFill>
                <a:effectLst/>
                <a:latin typeface="Arial" charset="0"/>
                <a:ea typeface="+mn-ea"/>
                <a:cs typeface="+mn-cs"/>
                <a:hlinkClick r:id="rId7" tooltip="Epidemiology"/>
              </a:rPr>
              <a:t>epidemiology</a:t>
            </a:r>
            <a:r>
              <a:rPr lang="en-US" sz="1200" b="0" i="0" kern="1200" dirty="0">
                <a:solidFill>
                  <a:schemeClr val="tx1"/>
                </a:solidFill>
                <a:effectLst/>
                <a:latin typeface="Arial" charset="0"/>
                <a:ea typeface="+mn-ea"/>
                <a:cs typeface="+mn-cs"/>
              </a:rPr>
              <a:t> and </a:t>
            </a:r>
            <a:r>
              <a:rPr lang="en-US" sz="1200" b="0" i="0" u="none" strike="noStrike" kern="1200" dirty="0">
                <a:solidFill>
                  <a:schemeClr val="tx1"/>
                </a:solidFill>
                <a:effectLst/>
                <a:latin typeface="Arial" charset="0"/>
                <a:ea typeface="+mn-ea"/>
                <a:cs typeface="+mn-cs"/>
                <a:hlinkClick r:id="rId8" tooltip="Pathology"/>
              </a:rPr>
              <a:t>pathology</a:t>
            </a:r>
            <a:r>
              <a:rPr lang="en-US" sz="1200" b="0" i="0" kern="1200" dirty="0">
                <a:solidFill>
                  <a:schemeClr val="tx1"/>
                </a:solidFill>
                <a:effectLst/>
                <a:latin typeface="Arial" charset="0"/>
                <a:ea typeface="+mn-ea"/>
                <a:cs typeface="+mn-cs"/>
              </a:rPr>
              <a:t> of bacterial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was a serious cause of death in the wake of the </a:t>
            </a:r>
            <a:r>
              <a:rPr lang="en-US" sz="1200" b="0" i="0" u="none" strike="noStrike" kern="1200" dirty="0">
                <a:solidFill>
                  <a:schemeClr val="tx1"/>
                </a:solidFill>
                <a:effectLst/>
                <a:latin typeface="Arial" charset="0"/>
                <a:ea typeface="+mn-ea"/>
                <a:cs typeface="+mn-cs"/>
                <a:hlinkClick r:id="rId10" tooltip="1918 flu pandemic"/>
              </a:rPr>
              <a:t>post-WWI Spanish influenza pandemic</a:t>
            </a:r>
            <a:r>
              <a:rPr lang="en-US" sz="1200" b="0" i="0" kern="1200" dirty="0">
                <a:solidFill>
                  <a:schemeClr val="tx1"/>
                </a:solidFill>
                <a:effectLst/>
                <a:latin typeface="Arial" charset="0"/>
                <a:ea typeface="+mn-ea"/>
                <a:cs typeface="+mn-cs"/>
              </a:rPr>
              <a:t>, and Griffith was studying the possibility of creating a vaccine. </a:t>
            </a:r>
          </a:p>
          <a:p>
            <a:r>
              <a:rPr lang="en-US" sz="1200" b="0" i="0" kern="1200" dirty="0">
                <a:solidFill>
                  <a:schemeClr val="tx1"/>
                </a:solidFill>
                <a:effectLst/>
                <a:latin typeface="Arial" charset="0"/>
                <a:ea typeface="+mn-ea"/>
                <a:cs typeface="+mn-cs"/>
              </a:rPr>
              <a:t>This</a:t>
            </a:r>
            <a:r>
              <a:rPr lang="en-US" sz="1200" b="0" i="0" kern="1200" baseline="0" dirty="0">
                <a:solidFill>
                  <a:schemeClr val="tx1"/>
                </a:solidFill>
                <a:effectLst/>
                <a:latin typeface="Arial" charset="0"/>
                <a:ea typeface="+mn-ea"/>
                <a:cs typeface="+mn-cs"/>
              </a:rPr>
              <a:t> discovery was followed by the famous </a:t>
            </a:r>
            <a:r>
              <a:rPr lang="en-US" sz="1200" b="1" i="0" kern="1200" baseline="0" dirty="0">
                <a:solidFill>
                  <a:schemeClr val="tx1"/>
                </a:solidFill>
                <a:effectLst/>
                <a:latin typeface="Arial" charset="0"/>
                <a:ea typeface="+mn-ea"/>
                <a:cs typeface="+mn-cs"/>
              </a:rPr>
              <a:t>Avery, MacLeod and </a:t>
            </a:r>
            <a:r>
              <a:rPr lang="en-GB" b="1" dirty="0"/>
              <a:t>McCarty</a:t>
            </a:r>
            <a:r>
              <a:rPr lang="en-GB" b="0" dirty="0"/>
              <a:t>’s</a:t>
            </a:r>
            <a:r>
              <a:rPr lang="en-GB" b="1" dirty="0"/>
              <a:t> </a:t>
            </a:r>
            <a:r>
              <a:rPr lang="en-GB" b="0" dirty="0"/>
              <a:t>1944</a:t>
            </a:r>
            <a:r>
              <a:rPr lang="en-GB" b="0" baseline="0" dirty="0"/>
              <a:t> experiment </a:t>
            </a:r>
            <a:r>
              <a:rPr lang="en-GB" baseline="0" dirty="0"/>
              <a:t>to show that genetic material is DNA. They digested transforming extract with DNase to show loss of transforming ability. And when they just purified DNA from the extract, that successfully transformed non-virulent bacteria into virulent form. </a:t>
            </a: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13</a:t>
            </a:fld>
            <a:endParaRPr lang="en-US" altLang="en-US"/>
          </a:p>
        </p:txBody>
      </p:sp>
    </p:spTree>
    <p:extLst>
      <p:ext uri="{BB962C8B-B14F-4D97-AF65-F5344CB8AC3E}">
        <p14:creationId xmlns:p14="http://schemas.microsoft.com/office/powerpoint/2010/main" val="11362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15</a:t>
            </a:fld>
            <a:endParaRPr lang="en-US" altLang="en-US"/>
          </a:p>
        </p:txBody>
      </p:sp>
    </p:spTree>
    <p:extLst>
      <p:ext uri="{BB962C8B-B14F-4D97-AF65-F5344CB8AC3E}">
        <p14:creationId xmlns:p14="http://schemas.microsoft.com/office/powerpoint/2010/main" val="214571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Nucleic acids (DNA and RNA) are polymers. The monomeric units are called nucleotides, which have three components: nitrogenous bases, sugar and phosphate.</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0FB9C-F81A-4253-867F-FC048EC8660A}" type="slidenum">
              <a:rPr lang="en-US" altLang="en-US" smtClean="0"/>
              <a:pPr/>
              <a:t>16</a:t>
            </a:fld>
            <a:endParaRPr lang="en-US" altLang="en-US"/>
          </a:p>
        </p:txBody>
      </p:sp>
    </p:spTree>
    <p:extLst>
      <p:ext uri="{BB962C8B-B14F-4D97-AF65-F5344CB8AC3E}">
        <p14:creationId xmlns:p14="http://schemas.microsoft.com/office/powerpoint/2010/main" val="75000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3029B8-96B2-4D18-A759-95598D712B0A}" type="slidenum">
              <a:rPr lang="en-US" altLang="en-US"/>
              <a:pPr>
                <a:defRPr/>
              </a:pPr>
              <a:t>‹#›</a:t>
            </a:fld>
            <a:endParaRPr lang="en-US" altLang="en-US"/>
          </a:p>
        </p:txBody>
      </p:sp>
    </p:spTree>
    <p:extLst>
      <p:ext uri="{BB962C8B-B14F-4D97-AF65-F5344CB8AC3E}">
        <p14:creationId xmlns:p14="http://schemas.microsoft.com/office/powerpoint/2010/main" val="32535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B1A8BC-4F99-4BB1-92C1-AEF79C7BB7A9}" type="slidenum">
              <a:rPr lang="en-US" altLang="en-US"/>
              <a:pPr>
                <a:defRPr/>
              </a:pPr>
              <a:t>‹#›</a:t>
            </a:fld>
            <a:endParaRPr lang="en-US" altLang="en-US"/>
          </a:p>
        </p:txBody>
      </p:sp>
    </p:spTree>
    <p:extLst>
      <p:ext uri="{BB962C8B-B14F-4D97-AF65-F5344CB8AC3E}">
        <p14:creationId xmlns:p14="http://schemas.microsoft.com/office/powerpoint/2010/main" val="22290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0B148E-506C-4060-BA33-B7C51D1AD7EC}" type="slidenum">
              <a:rPr lang="en-US" altLang="en-US"/>
              <a:pPr>
                <a:defRPr/>
              </a:pPr>
              <a:t>‹#›</a:t>
            </a:fld>
            <a:endParaRPr lang="en-US" altLang="en-US"/>
          </a:p>
        </p:txBody>
      </p:sp>
    </p:spTree>
    <p:extLst>
      <p:ext uri="{BB962C8B-B14F-4D97-AF65-F5344CB8AC3E}">
        <p14:creationId xmlns:p14="http://schemas.microsoft.com/office/powerpoint/2010/main" val="249658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172BA0-B7EB-4737-A11D-500622694C39}" type="slidenum">
              <a:rPr lang="en-US" altLang="en-US"/>
              <a:pPr>
                <a:defRPr/>
              </a:pPr>
              <a:t>‹#›</a:t>
            </a:fld>
            <a:endParaRPr lang="en-US" altLang="en-US"/>
          </a:p>
        </p:txBody>
      </p:sp>
    </p:spTree>
    <p:extLst>
      <p:ext uri="{BB962C8B-B14F-4D97-AF65-F5344CB8AC3E}">
        <p14:creationId xmlns:p14="http://schemas.microsoft.com/office/powerpoint/2010/main" val="1479433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21D09B-8615-4E67-A4A1-F31930FC9F24}" type="slidenum">
              <a:rPr lang="en-US" altLang="en-US"/>
              <a:pPr>
                <a:defRPr/>
              </a:pPr>
              <a:t>‹#›</a:t>
            </a:fld>
            <a:endParaRPr lang="en-US" altLang="en-US"/>
          </a:p>
        </p:txBody>
      </p:sp>
    </p:spTree>
    <p:extLst>
      <p:ext uri="{BB962C8B-B14F-4D97-AF65-F5344CB8AC3E}">
        <p14:creationId xmlns:p14="http://schemas.microsoft.com/office/powerpoint/2010/main" val="365855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1D5C56-7A3B-48E1-96FE-8ADEEC4851D1}" type="slidenum">
              <a:rPr lang="en-US" altLang="en-US"/>
              <a:pPr>
                <a:defRPr/>
              </a:pPr>
              <a:t>‹#›</a:t>
            </a:fld>
            <a:endParaRPr lang="en-US" altLang="en-US"/>
          </a:p>
        </p:txBody>
      </p:sp>
    </p:spTree>
    <p:extLst>
      <p:ext uri="{BB962C8B-B14F-4D97-AF65-F5344CB8AC3E}">
        <p14:creationId xmlns:p14="http://schemas.microsoft.com/office/powerpoint/2010/main" val="88014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01FCA8-6108-4956-8B71-F069F94ACA8C}" type="slidenum">
              <a:rPr lang="en-US" altLang="en-US"/>
              <a:pPr>
                <a:defRPr/>
              </a:pPr>
              <a:t>‹#›</a:t>
            </a:fld>
            <a:endParaRPr lang="en-US" altLang="en-US"/>
          </a:p>
        </p:txBody>
      </p:sp>
    </p:spTree>
    <p:extLst>
      <p:ext uri="{BB962C8B-B14F-4D97-AF65-F5344CB8AC3E}">
        <p14:creationId xmlns:p14="http://schemas.microsoft.com/office/powerpoint/2010/main" val="5910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177A35-1CD4-4A51-AD83-AC1092DD334F}" type="slidenum">
              <a:rPr lang="en-US" altLang="en-US"/>
              <a:pPr>
                <a:defRPr/>
              </a:pPr>
              <a:t>‹#›</a:t>
            </a:fld>
            <a:endParaRPr lang="en-US" altLang="en-US"/>
          </a:p>
        </p:txBody>
      </p:sp>
    </p:spTree>
    <p:extLst>
      <p:ext uri="{BB962C8B-B14F-4D97-AF65-F5344CB8AC3E}">
        <p14:creationId xmlns:p14="http://schemas.microsoft.com/office/powerpoint/2010/main" val="41153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57D40E0-81AF-4CAF-B8AC-01B1D22B622B}" type="slidenum">
              <a:rPr lang="en-US" altLang="en-US"/>
              <a:pPr>
                <a:defRPr/>
              </a:pPr>
              <a:t>‹#›</a:t>
            </a:fld>
            <a:endParaRPr lang="en-US" altLang="en-US"/>
          </a:p>
        </p:txBody>
      </p:sp>
    </p:spTree>
    <p:extLst>
      <p:ext uri="{BB962C8B-B14F-4D97-AF65-F5344CB8AC3E}">
        <p14:creationId xmlns:p14="http://schemas.microsoft.com/office/powerpoint/2010/main" val="208102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A2E072-910A-45A5-B3DE-F6DED8AD8F28}" type="slidenum">
              <a:rPr lang="en-US" altLang="en-US"/>
              <a:pPr>
                <a:defRPr/>
              </a:pPr>
              <a:t>‹#›</a:t>
            </a:fld>
            <a:endParaRPr lang="en-US" altLang="en-US"/>
          </a:p>
        </p:txBody>
      </p:sp>
    </p:spTree>
    <p:extLst>
      <p:ext uri="{BB962C8B-B14F-4D97-AF65-F5344CB8AC3E}">
        <p14:creationId xmlns:p14="http://schemas.microsoft.com/office/powerpoint/2010/main" val="53319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AC4A18-AEC1-416B-A361-0AE718923587}" type="slidenum">
              <a:rPr lang="en-US" altLang="en-US"/>
              <a:pPr>
                <a:defRPr/>
              </a:pPr>
              <a:t>‹#›</a:t>
            </a:fld>
            <a:endParaRPr lang="en-US" altLang="en-US"/>
          </a:p>
        </p:txBody>
      </p:sp>
    </p:spTree>
    <p:extLst>
      <p:ext uri="{BB962C8B-B14F-4D97-AF65-F5344CB8AC3E}">
        <p14:creationId xmlns:p14="http://schemas.microsoft.com/office/powerpoint/2010/main" val="98900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00AFB25-420F-4F1B-8B35-6A6CDF2A5B9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nature.com/nature_education" TargetMode="External"/><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23900" y="762000"/>
            <a:ext cx="76962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7200" b="1" dirty="0">
                <a:latin typeface="Arial" panose="020B0604020202020204" pitchFamily="34" charset="0"/>
              </a:rPr>
              <a:t>Science of Living System</a:t>
            </a:r>
          </a:p>
        </p:txBody>
      </p:sp>
      <p:sp>
        <p:nvSpPr>
          <p:cNvPr id="4100" name="Rectangle 1"/>
          <p:cNvSpPr>
            <a:spLocks noChangeArrowheads="1"/>
          </p:cNvSpPr>
          <p:nvPr/>
        </p:nvSpPr>
        <p:spPr bwMode="auto">
          <a:xfrm>
            <a:off x="1257300" y="4433888"/>
            <a:ext cx="6629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3600" b="1" dirty="0">
                <a:solidFill>
                  <a:srgbClr val="0000FF"/>
                </a:solidFill>
                <a:latin typeface="Arial" panose="020B0604020202020204" pitchFamily="34" charset="0"/>
              </a:rPr>
              <a:t>Arindam Mondal</a:t>
            </a:r>
          </a:p>
          <a:p>
            <a:pPr algn="ctr" eaLnBrk="1" hangingPunct="1">
              <a:spcBef>
                <a:spcPct val="0"/>
              </a:spcBef>
              <a:buFontTx/>
              <a:buNone/>
            </a:pPr>
            <a:r>
              <a:rPr lang="en-US" altLang="en-US" sz="2800" dirty="0">
                <a:latin typeface="Arial" panose="020B0604020202020204" pitchFamily="34" charset="0"/>
              </a:rPr>
              <a:t>School of Bioscience</a:t>
            </a:r>
          </a:p>
          <a:p>
            <a:pPr algn="ctr" eaLnBrk="1" hangingPunct="1">
              <a:spcBef>
                <a:spcPct val="0"/>
              </a:spcBef>
              <a:buFontTx/>
              <a:buNone/>
            </a:pPr>
            <a:r>
              <a:rPr lang="en-US" altLang="en-US" sz="2800" i="1" dirty="0">
                <a:latin typeface="Arial" panose="020B0604020202020204" pitchFamily="34" charset="0"/>
              </a:rPr>
              <a:t>Email: </a:t>
            </a:r>
            <a:r>
              <a:rPr lang="en-US" altLang="en-US" sz="2800" b="1" i="1" dirty="0" err="1">
                <a:solidFill>
                  <a:srgbClr val="0000FF"/>
                </a:solidFill>
                <a:latin typeface="Arial" panose="020B0604020202020204" pitchFamily="34" charset="0"/>
              </a:rPr>
              <a:t>arindam.mondal@iitkgp.ac.in</a:t>
            </a:r>
            <a:endParaRPr lang="en-US" altLang="en-US" sz="2800" b="1" i="1" dirty="0">
              <a:solidFill>
                <a:srgbClr val="0000FF"/>
              </a:solidFill>
              <a:latin typeface="Arial" panose="020B0604020202020204" pitchFamily="34" charset="0"/>
            </a:endParaRPr>
          </a:p>
          <a:p>
            <a:pPr algn="ctr" eaLnBrk="1" hangingPunct="1">
              <a:spcBef>
                <a:spcPct val="0"/>
              </a:spcBef>
              <a:buFontTx/>
              <a:buNone/>
            </a:pPr>
            <a:endParaRPr lang="en-IN" altLang="en-US" sz="2800" i="1" dirty="0">
              <a:latin typeface="Arial" panose="020B0604020202020204" pitchFamily="34" charset="0"/>
            </a:endParaRPr>
          </a:p>
        </p:txBody>
      </p:sp>
      <p:sp>
        <p:nvSpPr>
          <p:cNvPr id="4101" name="TextBox 2"/>
          <p:cNvSpPr txBox="1">
            <a:spLocks noChangeArrowheads="1"/>
          </p:cNvSpPr>
          <p:nvPr/>
        </p:nvSpPr>
        <p:spPr bwMode="auto">
          <a:xfrm>
            <a:off x="2984500" y="5943600"/>
            <a:ext cx="3174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2800" i="1" dirty="0">
                <a:latin typeface="Arial" panose="020B0604020202020204" pitchFamily="34" charset="0"/>
              </a:rPr>
              <a:t>Tel: 03222-260516</a:t>
            </a:r>
          </a:p>
        </p:txBody>
      </p:sp>
      <p:sp>
        <p:nvSpPr>
          <p:cNvPr id="4102" name="TextBox 1"/>
          <p:cNvSpPr txBox="1">
            <a:spLocks noChangeArrowheads="1"/>
          </p:cNvSpPr>
          <p:nvPr/>
        </p:nvSpPr>
        <p:spPr bwMode="auto">
          <a:xfrm>
            <a:off x="3342624" y="3276600"/>
            <a:ext cx="24320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CA" altLang="en-US" sz="4200" b="1" dirty="0">
                <a:latin typeface="Arial" panose="020B0604020202020204" pitchFamily="34" charset="0"/>
              </a:rPr>
              <a:t>BS20001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371600"/>
          </a:xfrm>
        </p:spPr>
        <p:txBody>
          <a:bodyPr/>
          <a:lstStyle/>
          <a:p>
            <a:r>
              <a:rPr lang="en-GB" sz="3200" dirty="0">
                <a:latin typeface="Arial" panose="020B0604020202020204" pitchFamily="34" charset="0"/>
                <a:cs typeface="Arial" panose="020B0604020202020204" pitchFamily="34" charset="0"/>
              </a:rPr>
              <a:t>Molecules of Living Systems:</a:t>
            </a:r>
            <a:br>
              <a:rPr lang="en-GB" sz="3200" dirty="0">
                <a:latin typeface="Arial" panose="020B0604020202020204" pitchFamily="34" charset="0"/>
                <a:cs typeface="Arial" panose="020B0604020202020204" pitchFamily="34" charset="0"/>
              </a:rPr>
            </a:br>
            <a:r>
              <a:rPr lang="en-GB" sz="3200" b="1" dirty="0">
                <a:solidFill>
                  <a:srgbClr val="CC3399"/>
                </a:solidFill>
                <a:latin typeface="Arial" panose="020B0604020202020204" pitchFamily="34" charset="0"/>
                <a:cs typeface="Arial" panose="020B0604020202020204" pitchFamily="34" charset="0"/>
              </a:rPr>
              <a:t>Biological Macromolecules</a:t>
            </a:r>
            <a:endParaRPr lang="en-GB" sz="3200" b="1" dirty="0">
              <a:solidFill>
                <a:srgbClr val="CC3399"/>
              </a:solidFill>
            </a:endParaRPr>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cstate="print"/>
          <a:stretch>
            <a:fillRect/>
          </a:stretch>
        </p:blipFill>
        <p:spPr>
          <a:xfrm>
            <a:off x="560332" y="1600200"/>
            <a:ext cx="8023336" cy="4357688"/>
          </a:xfrm>
          <a:prstGeom prst="rect">
            <a:avLst/>
          </a:prstGeom>
        </p:spPr>
      </p:pic>
    </p:spTree>
    <p:extLst>
      <p:ext uri="{BB962C8B-B14F-4D97-AF65-F5344CB8AC3E}">
        <p14:creationId xmlns:p14="http://schemas.microsoft.com/office/powerpoint/2010/main" val="460486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
            <a:ext cx="9144000" cy="6858000"/>
          </a:xfrm>
          <a:prstGeom prst="rect">
            <a:avLst/>
          </a:prstGeom>
        </p:spPr>
      </p:pic>
      <p:sp>
        <p:nvSpPr>
          <p:cNvPr id="12290" name="TextBox 1"/>
          <p:cNvSpPr txBox="1">
            <a:spLocks noChangeArrowheads="1"/>
          </p:cNvSpPr>
          <p:nvPr/>
        </p:nvSpPr>
        <p:spPr bwMode="auto">
          <a:xfrm>
            <a:off x="4038600" y="5613737"/>
            <a:ext cx="47727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sz="6000" b="1" dirty="0">
                <a:solidFill>
                  <a:srgbClr val="C00000"/>
                </a:solidFill>
                <a:effectLst>
                  <a:glow rad="228600">
                    <a:schemeClr val="accent5">
                      <a:satMod val="175000"/>
                      <a:alpha val="40000"/>
                    </a:schemeClr>
                  </a:glow>
                </a:effectLst>
              </a:rPr>
              <a:t>Nucleic Acid</a:t>
            </a:r>
          </a:p>
        </p:txBody>
      </p:sp>
    </p:spTree>
    <p:extLst>
      <p:ext uri="{BB962C8B-B14F-4D97-AF65-F5344CB8AC3E}">
        <p14:creationId xmlns:p14="http://schemas.microsoft.com/office/powerpoint/2010/main" val="376974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81894" y="2559050"/>
            <a:ext cx="6780213" cy="2032000"/>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4200" b="1" dirty="0">
                <a:latin typeface="+mj-lt"/>
              </a:rPr>
              <a:t>RNA</a:t>
            </a:r>
            <a:r>
              <a:rPr lang="en-US" altLang="en-US" sz="4200" dirty="0">
                <a:latin typeface="+mj-lt"/>
              </a:rPr>
              <a:t>:  </a:t>
            </a:r>
            <a:r>
              <a:rPr lang="en-US" altLang="en-US" sz="4200" u="sng" dirty="0">
                <a:latin typeface="+mj-lt"/>
              </a:rPr>
              <a:t>R</a:t>
            </a:r>
            <a:r>
              <a:rPr lang="en-US" altLang="en-US" sz="4200" dirty="0">
                <a:latin typeface="+mj-lt"/>
              </a:rPr>
              <a:t>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a:p>
            <a:pPr>
              <a:spcBef>
                <a:spcPct val="0"/>
              </a:spcBef>
              <a:buFontTx/>
              <a:buNone/>
              <a:defRPr/>
            </a:pPr>
            <a:endParaRPr lang="en-US" altLang="en-US" sz="4200" dirty="0">
              <a:latin typeface="+mj-lt"/>
            </a:endParaRPr>
          </a:p>
          <a:p>
            <a:pPr>
              <a:spcBef>
                <a:spcPct val="0"/>
              </a:spcBef>
              <a:buFontTx/>
              <a:buNone/>
              <a:defRPr/>
            </a:pPr>
            <a:r>
              <a:rPr lang="en-US" altLang="en-US" sz="4200" b="1" dirty="0">
                <a:latin typeface="+mj-lt"/>
              </a:rPr>
              <a:t>DNA</a:t>
            </a:r>
            <a:r>
              <a:rPr lang="en-US" altLang="en-US" sz="4200" dirty="0">
                <a:latin typeface="+mj-lt"/>
              </a:rPr>
              <a:t>:  </a:t>
            </a:r>
            <a:r>
              <a:rPr lang="en-US" altLang="en-US" sz="4200" u="sng" dirty="0">
                <a:latin typeface="+mj-lt"/>
              </a:rPr>
              <a:t>D</a:t>
            </a:r>
            <a:r>
              <a:rPr lang="en-US" altLang="en-US" sz="4200" dirty="0">
                <a:latin typeface="+mj-lt"/>
              </a:rPr>
              <a:t>eoxyribo</a:t>
            </a:r>
            <a:r>
              <a:rPr lang="en-US" altLang="en-US" sz="4200" u="sng" dirty="0">
                <a:latin typeface="+mj-lt"/>
              </a:rPr>
              <a:t>n</a:t>
            </a:r>
            <a:r>
              <a:rPr lang="en-US" altLang="en-US" sz="4200" dirty="0">
                <a:latin typeface="+mj-lt"/>
              </a:rPr>
              <a:t>ucleic </a:t>
            </a:r>
            <a:r>
              <a:rPr lang="en-US" altLang="en-US" sz="4200" u="sng" dirty="0">
                <a:latin typeface="+mj-lt"/>
              </a:rPr>
              <a:t>A</a:t>
            </a:r>
            <a:r>
              <a:rPr lang="en-US" altLang="en-US" sz="4200" dirty="0">
                <a:latin typeface="+mj-lt"/>
              </a:rPr>
              <a:t>cid</a:t>
            </a:r>
          </a:p>
        </p:txBody>
      </p:sp>
      <p:sp>
        <p:nvSpPr>
          <p:cNvPr id="8196" name="Text Box 2"/>
          <p:cNvSpPr txBox="1">
            <a:spLocks noChangeArrowheads="1"/>
          </p:cNvSpPr>
          <p:nvPr/>
        </p:nvSpPr>
        <p:spPr bwMode="auto">
          <a:xfrm>
            <a:off x="2418556" y="381000"/>
            <a:ext cx="4306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6000" b="1" dirty="0">
                <a:latin typeface="Times New Roman" panose="02020603050405020304" pitchFamily="18" charset="0"/>
                <a:cs typeface="Times New Roman" panose="02020603050405020304" pitchFamily="18" charset="0"/>
              </a:rPr>
              <a:t>Nucleic Acid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rotWithShape="1">
          <a:blip r:embed="rId3" cstate="print"/>
          <a:srcRect l="9402" r="9402"/>
          <a:stretch/>
        </p:blipFill>
        <p:spPr bwMode="auto">
          <a:xfrm>
            <a:off x="970908" y="736659"/>
            <a:ext cx="7239000" cy="5740341"/>
          </a:xfrm>
          <a:prstGeom prst="rect">
            <a:avLst/>
          </a:prstGeom>
          <a:noFill/>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
        <p:nvSpPr>
          <p:cNvPr id="4" name="Rectangle 3"/>
          <p:cNvSpPr/>
          <p:nvPr/>
        </p:nvSpPr>
        <p:spPr>
          <a:xfrm>
            <a:off x="351183" y="6400800"/>
            <a:ext cx="8411817" cy="369332"/>
          </a:xfrm>
          <a:prstGeom prst="rect">
            <a:avLst/>
          </a:prstGeom>
        </p:spPr>
        <p:txBody>
          <a:bodyPr wrap="square">
            <a:spAutoFit/>
          </a:bodyPr>
          <a:lstStyle/>
          <a:p>
            <a:pPr algn="ctr"/>
            <a:r>
              <a:rPr lang="en-GB" dirty="0">
                <a:latin typeface="+mj-lt"/>
              </a:rPr>
              <a:t>Frederick Griffith’s experiment with b</a:t>
            </a:r>
            <a:r>
              <a:rPr lang="en-GB" dirty="0">
                <a:solidFill>
                  <a:srgbClr val="231F20"/>
                </a:solidFill>
                <a:latin typeface="+mj-lt"/>
              </a:rPr>
              <a:t>acteria (</a:t>
            </a:r>
            <a:r>
              <a:rPr lang="en-GB" i="1" dirty="0">
                <a:solidFill>
                  <a:srgbClr val="231F20"/>
                </a:solidFill>
                <a:latin typeface="+mj-lt"/>
              </a:rPr>
              <a:t>Streptococcus pneumoniae</a:t>
            </a:r>
            <a:r>
              <a:rPr lang="en-GB" dirty="0">
                <a:solidFill>
                  <a:srgbClr val="231F20"/>
                </a:solidFill>
                <a:latin typeface="+mj-lt"/>
              </a:rPr>
              <a:t>) (1928).</a:t>
            </a:r>
            <a:endParaRPr lang="en-GB" dirty="0">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very experi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19200"/>
            <a:ext cx="7734300" cy="543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028" y="152400"/>
            <a:ext cx="9079217" cy="954107"/>
          </a:xfrm>
          <a:prstGeom prst="rect">
            <a:avLst/>
          </a:prstGeom>
          <a:noFill/>
        </p:spPr>
        <p:txBody>
          <a:bodyPr wrap="none" rtlCol="0">
            <a:spAutoFit/>
          </a:bodyPr>
          <a:lstStyle/>
          <a:p>
            <a:pPr algn="ctr"/>
            <a:r>
              <a:rPr lang="en-US" sz="2800" b="1" dirty="0"/>
              <a:t>Experiment that Proves DNA is Our Genetic Material</a:t>
            </a:r>
          </a:p>
          <a:p>
            <a:pPr algn="ctr"/>
            <a:r>
              <a:rPr lang="en-US" sz="2800" b="1" dirty="0">
                <a:latin typeface="Arial" charset="0"/>
              </a:rPr>
              <a:t>Avery, MacLeod and </a:t>
            </a:r>
            <a:r>
              <a:rPr lang="en-GB" sz="2800" b="1" dirty="0"/>
              <a:t>McCarty</a:t>
            </a:r>
            <a:r>
              <a:rPr lang="en-GB" sz="2800" dirty="0"/>
              <a:t>’s</a:t>
            </a:r>
            <a:r>
              <a:rPr lang="en-GB" sz="2800" b="1" dirty="0"/>
              <a:t> </a:t>
            </a:r>
            <a:r>
              <a:rPr lang="en-GB" sz="2800" dirty="0"/>
              <a:t>1944 </a:t>
            </a:r>
            <a:endParaRPr lang="en-US" sz="2800" b="1" dirty="0"/>
          </a:p>
        </p:txBody>
      </p:sp>
    </p:spTree>
    <p:extLst>
      <p:ext uri="{BB962C8B-B14F-4D97-AF65-F5344CB8AC3E}">
        <p14:creationId xmlns:p14="http://schemas.microsoft.com/office/powerpoint/2010/main" val="94213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2800" b="1" dirty="0">
                <a:latin typeface="Arial" panose="020B0604020202020204" pitchFamily="34" charset="0"/>
              </a:rPr>
              <a:t>Flow of Genetic Information: </a:t>
            </a:r>
          </a:p>
          <a:p>
            <a:pPr algn="ctr" eaLnBrk="1" hangingPunct="1">
              <a:spcBef>
                <a:spcPct val="0"/>
              </a:spcBef>
              <a:buFontTx/>
              <a:buNone/>
            </a:pPr>
            <a:r>
              <a:rPr lang="en-US" altLang="en-US" sz="2800" b="1" dirty="0">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012825" y="1295400"/>
            <a:ext cx="777240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defRPr/>
            </a:pPr>
            <a:r>
              <a:rPr lang="en-US" altLang="en-US" sz="2800" b="1" kern="0" dirty="0"/>
              <a:t>Nucleic acids are polymers</a:t>
            </a:r>
          </a:p>
          <a:p>
            <a:pPr>
              <a:lnSpc>
                <a:spcPct val="80000"/>
              </a:lnSpc>
              <a:defRPr/>
            </a:pPr>
            <a:endParaRPr lang="en-US" altLang="en-US" sz="2800" b="1" kern="0" dirty="0"/>
          </a:p>
          <a:p>
            <a:pPr>
              <a:lnSpc>
                <a:spcPct val="80000"/>
              </a:lnSpc>
              <a:defRPr/>
            </a:pPr>
            <a:r>
              <a:rPr lang="en-US" altLang="en-US" sz="2800" b="1" kern="0" dirty="0"/>
              <a:t>Monomer---nucleotides</a:t>
            </a:r>
          </a:p>
          <a:p>
            <a:pPr>
              <a:lnSpc>
                <a:spcPct val="80000"/>
              </a:lnSpc>
              <a:defRPr/>
            </a:pPr>
            <a:endParaRPr lang="en-US" altLang="en-US" sz="2800" b="1" kern="0" dirty="0"/>
          </a:p>
          <a:p>
            <a:pPr lvl="1">
              <a:lnSpc>
                <a:spcPct val="80000"/>
              </a:lnSpc>
              <a:defRPr/>
            </a:pPr>
            <a:r>
              <a:rPr lang="en-US" altLang="en-US" sz="2400" b="1" kern="0" dirty="0"/>
              <a:t>Nitrogenous bases</a:t>
            </a:r>
          </a:p>
          <a:p>
            <a:pPr lvl="2">
              <a:lnSpc>
                <a:spcPct val="80000"/>
              </a:lnSpc>
              <a:defRPr/>
            </a:pPr>
            <a:r>
              <a:rPr lang="en-US" altLang="en-US" sz="2000" b="1" kern="0" dirty="0"/>
              <a:t>Purines</a:t>
            </a:r>
          </a:p>
          <a:p>
            <a:pPr lvl="2">
              <a:lnSpc>
                <a:spcPct val="80000"/>
              </a:lnSpc>
              <a:defRPr/>
            </a:pPr>
            <a:r>
              <a:rPr lang="en-US" altLang="en-US" sz="2000" b="1" kern="0" dirty="0"/>
              <a:t>Pyrimidines</a:t>
            </a:r>
          </a:p>
          <a:p>
            <a:pPr lvl="2">
              <a:lnSpc>
                <a:spcPct val="80000"/>
              </a:lnSpc>
              <a:defRPr/>
            </a:pPr>
            <a:endParaRPr lang="en-US" altLang="en-US" sz="2000" b="1" kern="0" dirty="0"/>
          </a:p>
          <a:p>
            <a:pPr lvl="1">
              <a:lnSpc>
                <a:spcPct val="80000"/>
              </a:lnSpc>
              <a:defRPr/>
            </a:pPr>
            <a:r>
              <a:rPr lang="en-US" altLang="en-US" sz="2400" b="1" kern="0" dirty="0"/>
              <a:t>Sugar </a:t>
            </a:r>
          </a:p>
          <a:p>
            <a:pPr lvl="2">
              <a:lnSpc>
                <a:spcPct val="80000"/>
              </a:lnSpc>
              <a:defRPr/>
            </a:pPr>
            <a:r>
              <a:rPr lang="en-US" altLang="en-US" sz="2000" b="1" kern="0" dirty="0"/>
              <a:t>Ribose</a:t>
            </a:r>
          </a:p>
          <a:p>
            <a:pPr lvl="2">
              <a:lnSpc>
                <a:spcPct val="80000"/>
              </a:lnSpc>
              <a:defRPr/>
            </a:pPr>
            <a:r>
              <a:rPr lang="en-US" altLang="en-US" sz="2000" b="1" kern="0" dirty="0"/>
              <a:t>Deoxyribose</a:t>
            </a:r>
          </a:p>
          <a:p>
            <a:pPr lvl="1">
              <a:lnSpc>
                <a:spcPct val="80000"/>
              </a:lnSpc>
              <a:defRPr/>
            </a:pPr>
            <a:endParaRPr lang="en-US" altLang="en-US" sz="2400" b="1" kern="0" dirty="0"/>
          </a:p>
          <a:p>
            <a:pPr lvl="1">
              <a:lnSpc>
                <a:spcPct val="80000"/>
              </a:lnSpc>
              <a:defRPr/>
            </a:pPr>
            <a:r>
              <a:rPr lang="en-US" altLang="en-US" sz="2400" b="1" kern="0" dirty="0"/>
              <a:t>Phosphates</a:t>
            </a:r>
          </a:p>
        </p:txBody>
      </p:sp>
      <p:sp>
        <p:nvSpPr>
          <p:cNvPr id="12291" name="Text Box 5"/>
          <p:cNvSpPr txBox="1">
            <a:spLocks noChangeArrowheads="1"/>
          </p:cNvSpPr>
          <p:nvPr/>
        </p:nvSpPr>
        <p:spPr bwMode="auto">
          <a:xfrm>
            <a:off x="5486400" y="3581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endParaRPr lang="en-US" altLang="en-US" sz="1800" b="1">
              <a:latin typeface="Arial" panose="020B0604020202020204" pitchFamily="34" charset="0"/>
            </a:endParaRPr>
          </a:p>
        </p:txBody>
      </p:sp>
      <p:sp>
        <p:nvSpPr>
          <p:cNvPr id="12292" name="Text Box 6"/>
          <p:cNvSpPr txBox="1">
            <a:spLocks noChangeArrowheads="1"/>
          </p:cNvSpPr>
          <p:nvPr/>
        </p:nvSpPr>
        <p:spPr bwMode="auto">
          <a:xfrm>
            <a:off x="5486400" y="35052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800" b="1">
              <a:latin typeface="Arial" panose="020B0604020202020204" pitchFamily="34" charset="0"/>
            </a:endParaRPr>
          </a:p>
        </p:txBody>
      </p:sp>
      <p:grpSp>
        <p:nvGrpSpPr>
          <p:cNvPr id="2" name="Group 7"/>
          <p:cNvGrpSpPr>
            <a:grpSpLocks/>
          </p:cNvGrpSpPr>
          <p:nvPr/>
        </p:nvGrpSpPr>
        <p:grpSpPr bwMode="auto">
          <a:xfrm>
            <a:off x="4079875" y="2971800"/>
            <a:ext cx="2743200" cy="2438400"/>
            <a:chOff x="7696200" y="2819400"/>
            <a:chExt cx="2743200" cy="2438400"/>
          </a:xfrm>
        </p:grpSpPr>
        <p:sp>
          <p:nvSpPr>
            <p:cNvPr id="9" name="Right Brace 8"/>
            <p:cNvSpPr/>
            <p:nvPr/>
          </p:nvSpPr>
          <p:spPr>
            <a:xfrm>
              <a:off x="7696200" y="2819400"/>
              <a:ext cx="403225" cy="24384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300" name="Text Box 8"/>
            <p:cNvSpPr txBox="1">
              <a:spLocks noChangeArrowheads="1"/>
            </p:cNvSpPr>
            <p:nvPr/>
          </p:nvSpPr>
          <p:spPr bwMode="auto">
            <a:xfrm>
              <a:off x="8077200" y="387255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Nucleosides</a:t>
              </a:r>
            </a:p>
          </p:txBody>
        </p:sp>
      </p:grpSp>
      <p:grpSp>
        <p:nvGrpSpPr>
          <p:cNvPr id="3" name="Group 10"/>
          <p:cNvGrpSpPr>
            <a:grpSpLocks/>
          </p:cNvGrpSpPr>
          <p:nvPr/>
        </p:nvGrpSpPr>
        <p:grpSpPr bwMode="auto">
          <a:xfrm>
            <a:off x="6477000" y="4114800"/>
            <a:ext cx="2743200" cy="1828800"/>
            <a:chOff x="8153400" y="4267200"/>
            <a:chExt cx="2743200" cy="1828800"/>
          </a:xfrm>
        </p:grpSpPr>
        <p:sp>
          <p:nvSpPr>
            <p:cNvPr id="12" name="Right Brace 11"/>
            <p:cNvSpPr/>
            <p:nvPr/>
          </p:nvSpPr>
          <p:spPr>
            <a:xfrm>
              <a:off x="8153400" y="4267200"/>
              <a:ext cx="403225" cy="1828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298" name="Text Box 8"/>
            <p:cNvSpPr txBox="1">
              <a:spLocks noChangeArrowheads="1"/>
            </p:cNvSpPr>
            <p:nvPr/>
          </p:nvSpPr>
          <p:spPr bwMode="auto">
            <a:xfrm>
              <a:off x="8534400" y="4891087"/>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Nucleotides</a:t>
              </a:r>
            </a:p>
          </p:txBody>
        </p:sp>
      </p:grpSp>
      <p:sp>
        <p:nvSpPr>
          <p:cNvPr id="12295" name="Text Box 2"/>
          <p:cNvSpPr txBox="1">
            <a:spLocks noChangeArrowheads="1"/>
          </p:cNvSpPr>
          <p:nvPr/>
        </p:nvSpPr>
        <p:spPr bwMode="auto">
          <a:xfrm>
            <a:off x="2505074" y="127474"/>
            <a:ext cx="3552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4400" b="1" dirty="0">
                <a:solidFill>
                  <a:srgbClr val="C00000"/>
                </a:solidFill>
                <a:latin typeface="Arial" panose="020B0604020202020204" pitchFamily="34" charset="0"/>
              </a:rPr>
              <a:t>Nucleic Acid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00200" y="2503488"/>
            <a:ext cx="7315200" cy="4278312"/>
            <a:chOff x="1828800" y="606424"/>
            <a:chExt cx="7315200" cy="4278313"/>
          </a:xfrm>
        </p:grpSpPr>
        <p:pic>
          <p:nvPicPr>
            <p:cNvPr id="143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606424"/>
              <a:ext cx="7315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TextBox 1"/>
            <p:cNvSpPr txBox="1">
              <a:spLocks noChangeArrowheads="1"/>
            </p:cNvSpPr>
            <p:nvPr/>
          </p:nvSpPr>
          <p:spPr bwMode="auto">
            <a:xfrm>
              <a:off x="7848600" y="3314025"/>
              <a:ext cx="1252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200" dirty="0"/>
                <a:t>(Ribose)</a:t>
              </a:r>
            </a:p>
          </p:txBody>
        </p:sp>
      </p:grpSp>
      <p:sp>
        <p:nvSpPr>
          <p:cNvPr id="8" name="Text Box 2"/>
          <p:cNvSpPr txBox="1">
            <a:spLocks noChangeArrowheads="1"/>
          </p:cNvSpPr>
          <p:nvPr/>
        </p:nvSpPr>
        <p:spPr bwMode="auto">
          <a:xfrm>
            <a:off x="1654175" y="914400"/>
            <a:ext cx="4789488" cy="1138238"/>
          </a:xfrm>
          <a:prstGeom prst="rect">
            <a:avLst/>
          </a:prstGeom>
          <a:noFill/>
          <a:ln>
            <a:noFill/>
          </a:ln>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800" b="1" dirty="0">
                <a:latin typeface="+mj-lt"/>
              </a:rPr>
              <a:t>RNA - </a:t>
            </a:r>
            <a:r>
              <a:rPr lang="en-US" altLang="en-US" sz="2800" u="sng" dirty="0">
                <a:latin typeface="+mj-lt"/>
              </a:rPr>
              <a:t>R</a:t>
            </a:r>
            <a:r>
              <a:rPr lang="en-US" altLang="en-US" sz="2800" dirty="0">
                <a:latin typeface="+mj-lt"/>
              </a:rPr>
              <a:t>ibo</a:t>
            </a:r>
            <a:r>
              <a:rPr lang="en-US" altLang="en-US" sz="2800" u="sng" dirty="0">
                <a:latin typeface="+mj-lt"/>
              </a:rPr>
              <a:t>n</a:t>
            </a:r>
            <a:r>
              <a:rPr lang="en-US" altLang="en-US" sz="2800" dirty="0">
                <a:latin typeface="+mj-lt"/>
              </a:rPr>
              <a:t>ucleic </a:t>
            </a:r>
            <a:r>
              <a:rPr lang="en-US" altLang="en-US" sz="2800" u="sng" dirty="0">
                <a:latin typeface="+mj-lt"/>
              </a:rPr>
              <a:t>A</a:t>
            </a:r>
            <a:r>
              <a:rPr lang="en-US" altLang="en-US" sz="2800" dirty="0">
                <a:latin typeface="+mj-lt"/>
              </a:rPr>
              <a:t>cid</a:t>
            </a:r>
          </a:p>
          <a:p>
            <a:pPr>
              <a:spcBef>
                <a:spcPct val="0"/>
              </a:spcBef>
              <a:buFontTx/>
              <a:buNone/>
              <a:defRPr/>
            </a:pPr>
            <a:endParaRPr lang="en-US" altLang="en-US" sz="1200" b="1" dirty="0">
              <a:latin typeface="+mj-lt"/>
            </a:endParaRPr>
          </a:p>
          <a:p>
            <a:pPr>
              <a:spcBef>
                <a:spcPct val="0"/>
              </a:spcBef>
              <a:buFontTx/>
              <a:buNone/>
              <a:defRPr/>
            </a:pPr>
            <a:r>
              <a:rPr lang="en-US" altLang="en-US" sz="2800" b="1" dirty="0"/>
              <a:t>DNA - </a:t>
            </a:r>
            <a:r>
              <a:rPr lang="en-US" altLang="en-US" sz="2800" u="sng" dirty="0"/>
              <a:t>D</a:t>
            </a:r>
            <a:r>
              <a:rPr lang="en-US" altLang="en-US" sz="2800" dirty="0"/>
              <a:t>eoxyribo</a:t>
            </a:r>
            <a:r>
              <a:rPr lang="en-US" altLang="en-US" sz="2800" u="sng" dirty="0"/>
              <a:t>n</a:t>
            </a:r>
            <a:r>
              <a:rPr lang="en-US" altLang="en-US" sz="2800" dirty="0"/>
              <a:t>ucleic </a:t>
            </a:r>
            <a:r>
              <a:rPr lang="en-US" altLang="en-US" sz="2800" u="sng" dirty="0"/>
              <a:t>A</a:t>
            </a:r>
            <a:r>
              <a:rPr lang="en-US" altLang="en-US" sz="2800" dirty="0"/>
              <a:t>cid</a:t>
            </a:r>
          </a:p>
        </p:txBody>
      </p:sp>
      <p:sp>
        <p:nvSpPr>
          <p:cNvPr id="14341" name="Text Box 4"/>
          <p:cNvSpPr txBox="1">
            <a:spLocks noChangeArrowheads="1"/>
          </p:cNvSpPr>
          <p:nvPr/>
        </p:nvSpPr>
        <p:spPr bwMode="auto">
          <a:xfrm>
            <a:off x="1094219" y="84931"/>
            <a:ext cx="7086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4400" b="1" dirty="0">
                <a:solidFill>
                  <a:srgbClr val="C00000"/>
                </a:solidFill>
                <a:ea typeface="ＭＳ Ｐゴシック" pitchFamily="1" charset="-128"/>
              </a:rPr>
              <a:t>RNA vs DNA – Sugar</a:t>
            </a:r>
          </a:p>
        </p:txBody>
      </p:sp>
      <p:grpSp>
        <p:nvGrpSpPr>
          <p:cNvPr id="3" name="Group 11"/>
          <p:cNvGrpSpPr>
            <a:grpSpLocks/>
          </p:cNvGrpSpPr>
          <p:nvPr/>
        </p:nvGrpSpPr>
        <p:grpSpPr bwMode="auto">
          <a:xfrm>
            <a:off x="1752600" y="2668588"/>
            <a:ext cx="5334000" cy="4102100"/>
            <a:chOff x="1752600" y="390525"/>
            <a:chExt cx="5334000" cy="4101445"/>
          </a:xfrm>
        </p:grpSpPr>
        <p:sp>
          <p:nvSpPr>
            <p:cNvPr id="13" name="TextBox 12"/>
            <p:cNvSpPr txBox="1"/>
            <p:nvPr/>
          </p:nvSpPr>
          <p:spPr>
            <a:xfrm>
              <a:off x="1752600" y="3968179"/>
              <a:ext cx="1962150" cy="523791"/>
            </a:xfrm>
            <a:prstGeom prst="rect">
              <a:avLst/>
            </a:prstGeom>
            <a:noFill/>
            <a:ln>
              <a:solidFill>
                <a:srgbClr val="0066FF"/>
              </a:solidFill>
            </a:ln>
          </p:spPr>
          <p:txBody>
            <a:bodyPr wrap="none">
              <a:spAutoFit/>
            </a:bodyPr>
            <a:lstStyle/>
            <a:p>
              <a:pPr>
                <a:defRPr/>
              </a:pPr>
              <a:r>
                <a:rPr lang="en-US" altLang="en-US" sz="2800" dirty="0">
                  <a:latin typeface="+mj-lt"/>
                </a:rPr>
                <a:t>Ester Bond</a:t>
              </a:r>
              <a:endParaRPr lang="en-CA" sz="2800" dirty="0">
                <a:solidFill>
                  <a:srgbClr val="CC0066"/>
                </a:solidFill>
                <a:latin typeface="+mj-lt"/>
              </a:endParaRPr>
            </a:p>
          </p:txBody>
        </p:sp>
        <p:cxnSp>
          <p:nvCxnSpPr>
            <p:cNvPr id="14" name="Straight Arrow Connector 13"/>
            <p:cNvCxnSpPr/>
            <p:nvPr/>
          </p:nvCxnSpPr>
          <p:spPr>
            <a:xfrm flipV="1">
              <a:off x="2803525" y="2353948"/>
              <a:ext cx="1920875" cy="1614230"/>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7400" y="390525"/>
              <a:ext cx="3071813" cy="523791"/>
            </a:xfrm>
            <a:prstGeom prst="rect">
              <a:avLst/>
            </a:prstGeom>
            <a:noFill/>
            <a:ln>
              <a:solidFill>
                <a:srgbClr val="0066FF"/>
              </a:solidFill>
            </a:ln>
          </p:spPr>
          <p:txBody>
            <a:bodyPr wrap="none">
              <a:spAutoFit/>
            </a:bodyPr>
            <a:lstStyle/>
            <a:p>
              <a:pPr>
                <a:defRPr/>
              </a:pPr>
              <a:r>
                <a:rPr lang="en-US" altLang="en-US" sz="2800" dirty="0">
                  <a:latin typeface="+mj-lt"/>
                </a:rPr>
                <a:t>N-</a:t>
              </a:r>
              <a:r>
                <a:rPr lang="el-GR" altLang="en-US" sz="2800" dirty="0">
                  <a:latin typeface="+mj-lt"/>
                </a:rPr>
                <a:t>β</a:t>
              </a:r>
              <a:r>
                <a:rPr lang="en-CA" altLang="en-US" sz="2800" dirty="0">
                  <a:latin typeface="+mj-lt"/>
                </a:rPr>
                <a:t>-</a:t>
              </a:r>
              <a:r>
                <a:rPr lang="en-CA" altLang="en-US" sz="2800" dirty="0" err="1">
                  <a:latin typeface="+mj-lt"/>
                </a:rPr>
                <a:t>glycosyl</a:t>
              </a:r>
              <a:r>
                <a:rPr lang="en-CA" altLang="en-US" sz="2800" dirty="0">
                  <a:latin typeface="+mj-lt"/>
                </a:rPr>
                <a:t> bond</a:t>
              </a:r>
              <a:endParaRPr lang="en-CA" sz="2800" dirty="0">
                <a:solidFill>
                  <a:srgbClr val="CC0066"/>
                </a:solidFill>
                <a:latin typeface="+mj-lt"/>
              </a:endParaRPr>
            </a:p>
          </p:txBody>
        </p:sp>
        <p:cxnSp>
          <p:nvCxnSpPr>
            <p:cNvPr id="16" name="Straight Arrow Connector 15"/>
            <p:cNvCxnSpPr/>
            <p:nvPr/>
          </p:nvCxnSpPr>
          <p:spPr>
            <a:xfrm>
              <a:off x="3854450" y="914316"/>
              <a:ext cx="3232150" cy="1219005"/>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2"/>
          <p:cNvGrpSpPr>
            <a:grpSpLocks/>
          </p:cNvGrpSpPr>
          <p:nvPr/>
        </p:nvGrpSpPr>
        <p:grpSpPr bwMode="auto">
          <a:xfrm>
            <a:off x="6611938" y="914400"/>
            <a:ext cx="963612" cy="1144588"/>
            <a:chOff x="6612249" y="914400"/>
            <a:chExt cx="963725" cy="1144488"/>
          </a:xfrm>
        </p:grpSpPr>
        <p:sp>
          <p:nvSpPr>
            <p:cNvPr id="14345" name="TextBox 1"/>
            <p:cNvSpPr txBox="1">
              <a:spLocks noChangeArrowheads="1"/>
            </p:cNvSpPr>
            <p:nvPr/>
          </p:nvSpPr>
          <p:spPr bwMode="auto">
            <a:xfrm>
              <a:off x="6612249" y="914400"/>
              <a:ext cx="96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(OH)</a:t>
              </a:r>
            </a:p>
          </p:txBody>
        </p:sp>
        <p:sp>
          <p:nvSpPr>
            <p:cNvPr id="14346" name="TextBox 16"/>
            <p:cNvSpPr txBox="1">
              <a:spLocks noChangeArrowheads="1"/>
            </p:cNvSpPr>
            <p:nvPr/>
          </p:nvSpPr>
          <p:spPr bwMode="auto">
            <a:xfrm>
              <a:off x="6886293" y="1535668"/>
              <a:ext cx="684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(H)</a:t>
              </a:r>
            </a:p>
          </p:txBody>
        </p:sp>
      </p:grpSp>
      <p:sp>
        <p:nvSpPr>
          <p:cNvPr id="4" name="Rectangle 3"/>
          <p:cNvSpPr/>
          <p:nvPr/>
        </p:nvSpPr>
        <p:spPr>
          <a:xfrm>
            <a:off x="5105400" y="6323013"/>
            <a:ext cx="457200" cy="382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00100" y="19208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Two Types of Nitrogenous Bases</a:t>
            </a: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81112"/>
            <a:ext cx="8531225"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028700" y="97536"/>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Purine and Pyrimidine Bases</a:t>
            </a:r>
          </a:p>
        </p:txBody>
      </p:sp>
      <p:pic>
        <p:nvPicPr>
          <p:cNvPr id="7"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44"/>
          <a:stretch/>
        </p:blipFill>
        <p:spPr bwMode="auto">
          <a:xfrm>
            <a:off x="1710531" y="774700"/>
            <a:ext cx="5722938" cy="600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ounded Rectangle 5"/>
          <p:cNvSpPr/>
          <p:nvPr/>
        </p:nvSpPr>
        <p:spPr>
          <a:xfrm>
            <a:off x="3416712" y="3853752"/>
            <a:ext cx="4114800" cy="2556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762"/>
            <a:ext cx="8229600" cy="1036638"/>
          </a:xfrm>
        </p:spPr>
        <p:txBody>
          <a:bodyPr>
            <a:normAutofit/>
          </a:bodyPr>
          <a:lstStyle/>
          <a:p>
            <a:r>
              <a:rPr lang="en-US" altLang="en-US" b="1" dirty="0"/>
              <a:t>Why study Living System?</a:t>
            </a:r>
            <a:endParaRPr lang="en-US" dirty="0"/>
          </a:p>
        </p:txBody>
      </p:sp>
    </p:spTree>
    <p:extLst>
      <p:ext uri="{BB962C8B-B14F-4D97-AF65-F5344CB8AC3E}">
        <p14:creationId xmlns:p14="http://schemas.microsoft.com/office/powerpoint/2010/main" val="2654804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 y="1668353"/>
            <a:ext cx="9046464" cy="45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TextBox 1"/>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6396"/>
            <a:ext cx="9131808" cy="412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TextBox 3"/>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2050" y="977260"/>
            <a:ext cx="4279900" cy="58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79" name="Rectangle 1"/>
          <p:cNvSpPr>
            <a:spLocks noChangeArrowheads="1"/>
          </p:cNvSpPr>
          <p:nvPr/>
        </p:nvSpPr>
        <p:spPr bwMode="auto">
          <a:xfrm>
            <a:off x="609600" y="84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b="1" dirty="0">
                <a:solidFill>
                  <a:srgbClr val="C00000"/>
                </a:solidFill>
                <a:ea typeface="DejaVu Sans" charset="0"/>
                <a:cs typeface="DejaVu Sans" charset="0"/>
              </a:rPr>
              <a:t>Phosphodiester Linkages in the Covalent Backbone of Nucleic Acid </a:t>
            </a:r>
            <a:endParaRPr lang="en-US" altLang="en-US" sz="2400" b="1" dirty="0">
              <a:solidFill>
                <a:srgbClr val="C00000"/>
              </a:solidFill>
            </a:endParaRPr>
          </a:p>
        </p:txBody>
      </p:sp>
      <p:sp>
        <p:nvSpPr>
          <p:cNvPr id="2" name="Oval 1"/>
          <p:cNvSpPr/>
          <p:nvPr/>
        </p:nvSpPr>
        <p:spPr>
          <a:xfrm>
            <a:off x="3258765" y="896565"/>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020513" y="891408"/>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969925" y="6191655"/>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734965" y="6193200"/>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888"/>
          <a:stretch>
            <a:fillRect/>
          </a:stretch>
        </p:blipFill>
        <p:spPr bwMode="auto">
          <a:xfrm>
            <a:off x="50291" y="1052508"/>
            <a:ext cx="9046464" cy="53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1030223"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a:solidFill>
                  <a:srgbClr val="C00000"/>
                </a:solidFill>
                <a:ea typeface="ＭＳ Ｐゴシック" pitchFamily="1" charset="-128"/>
              </a:rPr>
              <a:t>RNA is Less Stable than DNA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066"/>
          <a:stretch>
            <a:fillRect/>
          </a:stretch>
        </p:blipFill>
        <p:spPr bwMode="auto">
          <a:xfrm>
            <a:off x="613569" y="735013"/>
            <a:ext cx="7916862"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n a schematic illustration, a region of double-stranded, double helical DNA is shown at the left. The two sugar-phosphate backbones are represented as grey ribbons coiled into a double helical shape. Arrows at the end of the grey ribbons show how one strand is oriented in an antiparallel manner relative to the other strand. A cut-away at the bottom of the DNA molecule on the left shows a magnified view of the molecule at the right, with individual atoms, covalent bonds, and hydrogen bonds shown. The magnified region is four base pairs long."/>
          <p:cNvPicPr>
            <a:picLocks noChangeAspect="1" noChangeArrowheads="1"/>
          </p:cNvPicPr>
          <p:nvPr/>
        </p:nvPicPr>
        <p:blipFill>
          <a:blip r:embed="rId2" cstate="print"/>
          <a:srcRect/>
          <a:stretch>
            <a:fillRect/>
          </a:stretch>
        </p:blipFill>
        <p:spPr bwMode="auto">
          <a:xfrm>
            <a:off x="1600200" y="733424"/>
            <a:ext cx="5962650" cy="5514976"/>
          </a:xfrm>
          <a:prstGeom prst="rect">
            <a:avLst/>
          </a:prstGeom>
          <a:noFill/>
        </p:spPr>
      </p:pic>
      <p:sp>
        <p:nvSpPr>
          <p:cNvPr id="3" name="Rectangle 2"/>
          <p:cNvSpPr/>
          <p:nvPr/>
        </p:nvSpPr>
        <p:spPr>
          <a:xfrm>
            <a:off x="3505200" y="6488668"/>
            <a:ext cx="5638800" cy="369332"/>
          </a:xfrm>
          <a:prstGeom prst="rect">
            <a:avLst/>
          </a:prstGeom>
        </p:spPr>
        <p:txBody>
          <a:bodyPr wrap="square">
            <a:spAutoFit/>
          </a:bodyPr>
          <a:lstStyle/>
          <a:p>
            <a:pPr algn="r"/>
            <a:r>
              <a:rPr lang="en-US" dirty="0"/>
              <a:t>© 2013 </a:t>
            </a:r>
            <a:r>
              <a:rPr lang="en-US" dirty="0">
                <a:hlinkClick r:id="rId3"/>
              </a:rPr>
              <a:t>Nature Education</a:t>
            </a:r>
            <a:r>
              <a:rPr lang="en-US" dirty="0"/>
              <a:t> All rights reserved.</a:t>
            </a:r>
          </a:p>
        </p:txBody>
      </p:sp>
      <p:sp>
        <p:nvSpPr>
          <p:cNvPr id="4" name="TextBox 4"/>
          <p:cNvSpPr txBox="1">
            <a:spLocks noChangeArrowheads="1"/>
          </p:cNvSpPr>
          <p:nvPr/>
        </p:nvSpPr>
        <p:spPr bwMode="auto">
          <a:xfrm>
            <a:off x="2030413" y="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GB" sz="3600" b="1" dirty="0">
                <a:solidFill>
                  <a:srgbClr val="C00000"/>
                </a:solidFill>
              </a:rPr>
              <a:t>Some key features of DNA </a:t>
            </a:r>
          </a:p>
        </p:txBody>
      </p:sp>
      <p:sp>
        <p:nvSpPr>
          <p:cNvPr id="3" name="Content Placeholder 2"/>
          <p:cNvSpPr>
            <a:spLocks noGrp="1"/>
          </p:cNvSpPr>
          <p:nvPr>
            <p:ph idx="1"/>
          </p:nvPr>
        </p:nvSpPr>
        <p:spPr>
          <a:xfrm>
            <a:off x="381000" y="1066800"/>
            <a:ext cx="8382000" cy="5486400"/>
          </a:xfrm>
        </p:spPr>
        <p:txBody>
          <a:bodyPr/>
          <a:lstStyle/>
          <a:p>
            <a:pPr>
              <a:spcBef>
                <a:spcPts val="600"/>
              </a:spcBef>
              <a:spcAft>
                <a:spcPts val="600"/>
              </a:spcAft>
            </a:pPr>
            <a:r>
              <a:rPr lang="en-IN" altLang="en-US" sz="2600" dirty="0">
                <a:latin typeface="Arial" panose="020B0604020202020204" pitchFamily="34" charset="0"/>
                <a:ea typeface="DejaVu Sans" charset="0"/>
                <a:cs typeface="DejaVu Sans" charset="0"/>
              </a:rPr>
              <a:t>In </a:t>
            </a:r>
            <a:r>
              <a:rPr lang="en-IN" altLang="en-US" sz="2600" b="1" dirty="0">
                <a:latin typeface="Arial" panose="020B0604020202020204" pitchFamily="34" charset="0"/>
                <a:ea typeface="DejaVu Sans" charset="0"/>
                <a:cs typeface="DejaVu Sans" charset="0"/>
              </a:rPr>
              <a:t>DNA, </a:t>
            </a:r>
            <a:r>
              <a:rPr lang="en-IN" altLang="en-US" sz="2600" dirty="0">
                <a:latin typeface="Arial" panose="020B0604020202020204" pitchFamily="34" charset="0"/>
                <a:ea typeface="DejaVu Sans" charset="0"/>
                <a:cs typeface="DejaVu Sans" charset="0"/>
              </a:rPr>
              <a:t>two nucleic acid strands anneal together through extensive </a:t>
            </a:r>
            <a:r>
              <a:rPr lang="en-IN" altLang="en-US" sz="2600" b="1" dirty="0">
                <a:solidFill>
                  <a:srgbClr val="FF0066"/>
                </a:solidFill>
                <a:latin typeface="Arial" panose="020B0604020202020204" pitchFamily="34" charset="0"/>
                <a:ea typeface="DejaVu Sans" charset="0"/>
                <a:cs typeface="DejaVu Sans" charset="0"/>
              </a:rPr>
              <a:t>inter-strand H-bonding</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between the bases</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This </a:t>
            </a:r>
            <a:r>
              <a:rPr lang="en-IN" altLang="en-US" sz="2600" b="1" dirty="0">
                <a:solidFill>
                  <a:srgbClr val="7030A0"/>
                </a:solidFill>
                <a:latin typeface="Arial" panose="020B0604020202020204" pitchFamily="34" charset="0"/>
                <a:ea typeface="DejaVu Sans" charset="0"/>
                <a:cs typeface="DejaVu Sans" charset="0"/>
              </a:rPr>
              <a:t>base pairing </a:t>
            </a:r>
            <a:r>
              <a:rPr lang="en-IN" altLang="en-US" sz="2600" dirty="0">
                <a:latin typeface="Arial" panose="020B0604020202020204" pitchFamily="34" charset="0"/>
                <a:ea typeface="DejaVu Sans" charset="0"/>
                <a:cs typeface="DejaVu Sans" charset="0"/>
              </a:rPr>
              <a:t>follows the rule proposed by Watson and Crick. </a:t>
            </a:r>
          </a:p>
          <a:p>
            <a:pPr>
              <a:spcBef>
                <a:spcPts val="600"/>
              </a:spcBef>
              <a:spcAft>
                <a:spcPts val="600"/>
              </a:spcAft>
            </a:pPr>
            <a:r>
              <a:rPr lang="en-IN" altLang="en-US" sz="2600" b="1" dirty="0">
                <a:solidFill>
                  <a:srgbClr val="008000"/>
                </a:solidFill>
                <a:latin typeface="Arial" panose="020B0604020202020204" pitchFamily="34" charset="0"/>
                <a:ea typeface="DejaVu Sans" charset="0"/>
                <a:cs typeface="DejaVu Sans" charset="0"/>
              </a:rPr>
              <a:t>Chargaff’s rule: </a:t>
            </a:r>
            <a:r>
              <a:rPr lang="en-IN" altLang="en-US" sz="2600" b="1" dirty="0">
                <a:latin typeface="Arial" panose="020B0604020202020204" pitchFamily="34" charset="0"/>
                <a:ea typeface="DejaVu Sans" charset="0"/>
                <a:cs typeface="DejaVu Sans" charset="0"/>
              </a:rPr>
              <a:t>A always pairs with T and G pairs with C </a:t>
            </a:r>
          </a:p>
          <a:p>
            <a:pPr>
              <a:spcBef>
                <a:spcPts val="600"/>
              </a:spcBef>
              <a:spcAft>
                <a:spcPts val="600"/>
              </a:spcAft>
            </a:pPr>
            <a:r>
              <a:rPr lang="en-IN" altLang="en-US" sz="2600" dirty="0">
                <a:latin typeface="Arial" panose="020B0604020202020204" pitchFamily="34" charset="0"/>
                <a:ea typeface="DejaVu Sans" charset="0"/>
                <a:cs typeface="DejaVu Sans" charset="0"/>
              </a:rPr>
              <a:t>Hence the two strands become </a:t>
            </a:r>
            <a:r>
              <a:rPr lang="en-IN" altLang="en-US" sz="2600" b="1" dirty="0">
                <a:solidFill>
                  <a:srgbClr val="0070C0"/>
                </a:solidFill>
                <a:latin typeface="Arial" panose="020B0604020202020204" pitchFamily="34" charset="0"/>
                <a:ea typeface="DejaVu Sans" charset="0"/>
                <a:cs typeface="DejaVu Sans" charset="0"/>
              </a:rPr>
              <a:t>complementary</a:t>
            </a:r>
            <a:r>
              <a:rPr lang="en-IN" altLang="en-US" sz="2600" dirty="0">
                <a:latin typeface="Arial" panose="020B0604020202020204" pitchFamily="34" charset="0"/>
                <a:ea typeface="DejaVu Sans" charset="0"/>
                <a:cs typeface="DejaVu Sans" charset="0"/>
              </a:rPr>
              <a:t> to each other</a:t>
            </a:r>
            <a:endParaRPr lang="en-IN" altLang="en-US" sz="2600" b="1" dirty="0">
              <a:latin typeface="Arial" panose="020B0604020202020204" pitchFamily="34" charset="0"/>
              <a:ea typeface="DejaVu Sans" charset="0"/>
              <a:cs typeface="DejaVu Sans" charset="0"/>
            </a:endParaRPr>
          </a:p>
          <a:p>
            <a:pPr>
              <a:spcBef>
                <a:spcPts val="600"/>
              </a:spcBef>
              <a:spcAft>
                <a:spcPts val="600"/>
              </a:spcAft>
            </a:pPr>
            <a:r>
              <a:rPr lang="en-IN" altLang="en-US" sz="2600" b="1" dirty="0">
                <a:solidFill>
                  <a:srgbClr val="CC3399"/>
                </a:solidFill>
                <a:latin typeface="Arial" panose="020B0604020202020204" pitchFamily="34" charset="0"/>
                <a:ea typeface="DejaVu Sans" charset="0"/>
                <a:cs typeface="DejaVu Sans" charset="0"/>
              </a:rPr>
              <a:t>Directionality</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of two strands is </a:t>
            </a:r>
            <a:r>
              <a:rPr lang="en-IN" altLang="en-US" sz="2600" b="1" dirty="0">
                <a:latin typeface="Arial" panose="020B0604020202020204" pitchFamily="34" charset="0"/>
                <a:ea typeface="DejaVu Sans" charset="0"/>
                <a:cs typeface="DejaVu Sans" charset="0"/>
              </a:rPr>
              <a:t>opposite: </a:t>
            </a:r>
            <a:r>
              <a:rPr lang="en-IN" altLang="en-US" sz="2600" dirty="0">
                <a:latin typeface="Arial" panose="020B0604020202020204" pitchFamily="34" charset="0"/>
                <a:ea typeface="DejaVu Sans" charset="0"/>
                <a:cs typeface="DejaVu Sans" charset="0"/>
              </a:rPr>
              <a:t>one is </a:t>
            </a:r>
            <a:r>
              <a:rPr lang="en-IN" altLang="en-US" sz="2600" b="1" dirty="0">
                <a:latin typeface="Arial" panose="020B0604020202020204" pitchFamily="34" charset="0"/>
                <a:ea typeface="DejaVu Sans" charset="0"/>
                <a:cs typeface="DejaVu Sans" charset="0"/>
              </a:rPr>
              <a:t>5’-3’ </a:t>
            </a:r>
            <a:r>
              <a:rPr lang="en-IN" altLang="en-US" sz="2600" dirty="0">
                <a:latin typeface="Arial" panose="020B0604020202020204" pitchFamily="34" charset="0"/>
                <a:ea typeface="DejaVu Sans" charset="0"/>
                <a:cs typeface="DejaVu Sans" charset="0"/>
              </a:rPr>
              <a:t>and another </a:t>
            </a:r>
            <a:r>
              <a:rPr lang="en-IN" altLang="en-US" sz="2600" b="1" dirty="0">
                <a:latin typeface="Arial" panose="020B0604020202020204" pitchFamily="34" charset="0"/>
                <a:ea typeface="DejaVu Sans" charset="0"/>
                <a:cs typeface="DejaVu Sans" charset="0"/>
              </a:rPr>
              <a:t>is 3’-5’</a:t>
            </a:r>
          </a:p>
          <a:p>
            <a:pPr>
              <a:spcBef>
                <a:spcPts val="600"/>
              </a:spcBef>
              <a:spcAft>
                <a:spcPts val="600"/>
              </a:spcAft>
            </a:pPr>
            <a:r>
              <a:rPr lang="en-IN" altLang="en-US" sz="2600" dirty="0">
                <a:latin typeface="Arial" panose="020B0604020202020204" pitchFamily="34" charset="0"/>
                <a:ea typeface="DejaVu Sans" charset="0"/>
                <a:cs typeface="DejaVu Sans" charset="0"/>
              </a:rPr>
              <a:t>Hence complementary DNA strands are </a:t>
            </a:r>
            <a:r>
              <a:rPr lang="en-IN" altLang="en-US" sz="2600" b="1" dirty="0">
                <a:solidFill>
                  <a:srgbClr val="CC6600"/>
                </a:solidFill>
                <a:latin typeface="Arial" panose="020B0604020202020204" pitchFamily="34" charset="0"/>
                <a:ea typeface="DejaVu Sans" charset="0"/>
                <a:cs typeface="DejaVu Sans" charset="0"/>
              </a:rPr>
              <a:t>antiparallel</a:t>
            </a:r>
            <a:endParaRPr lang="en-GB" sz="2600" dirty="0">
              <a:solidFill>
                <a:srgbClr val="CC6600"/>
              </a:solidFill>
            </a:endParaRPr>
          </a:p>
        </p:txBody>
      </p:sp>
    </p:spTree>
    <p:extLst>
      <p:ext uri="{BB962C8B-B14F-4D97-AF65-F5344CB8AC3E}">
        <p14:creationId xmlns:p14="http://schemas.microsoft.com/office/powerpoint/2010/main" val="194070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1257300" y="101600"/>
            <a:ext cx="662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Discovery of the DNA Structure</a:t>
            </a:r>
          </a:p>
        </p:txBody>
      </p:sp>
      <p:pic>
        <p:nvPicPr>
          <p:cNvPr id="1218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75" y="2438400"/>
            <a:ext cx="407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p:cNvSpPr txBox="1">
            <a:spLocks noChangeArrowheads="1"/>
          </p:cNvSpPr>
          <p:nvPr/>
        </p:nvSpPr>
        <p:spPr bwMode="auto">
          <a:xfrm>
            <a:off x="1028700" y="914400"/>
            <a:ext cx="708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pPr>
            <a:r>
              <a:rPr lang="en-US" altLang="en-US" sz="2400" dirty="0">
                <a:ea typeface="ＭＳ Ｐゴシック" pitchFamily="1" charset="-128"/>
              </a:rPr>
              <a:t>Structure was discovered in 1953 by James Watson and Francis Crick</a:t>
            </a:r>
          </a:p>
          <a:p>
            <a:pPr>
              <a:spcBef>
                <a:spcPct val="50000"/>
              </a:spcBef>
            </a:pPr>
            <a:r>
              <a:rPr lang="en-US" altLang="en-US" sz="2400" dirty="0">
                <a:ea typeface="ＭＳ Ｐゴシック" pitchFamily="1" charset="-128"/>
              </a:rPr>
              <a:t>Awarded </a:t>
            </a:r>
            <a:r>
              <a:rPr lang="en-US" altLang="en-US" sz="2400" b="1" u="sng" dirty="0">
                <a:ea typeface="ＭＳ Ｐゴシック" pitchFamily="1" charset="-128"/>
              </a:rPr>
              <a:t>Nobel Prize in 1962</a:t>
            </a: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9392" y="2743200"/>
            <a:ext cx="4864608" cy="3446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5428332" y="6172957"/>
            <a:ext cx="2566728" cy="461665"/>
          </a:xfrm>
          <a:prstGeom prst="rect">
            <a:avLst/>
          </a:prstGeom>
          <a:noFill/>
        </p:spPr>
        <p:txBody>
          <a:bodyPr wrap="none" rtlCol="0">
            <a:spAutoFit/>
          </a:bodyPr>
          <a:lstStyle/>
          <a:p>
            <a:r>
              <a:rPr lang="en-CA" sz="2400" dirty="0"/>
              <a:t>Rosalind Franklin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r="38893" b="13319"/>
          <a:stretch>
            <a:fillRect/>
          </a:stretch>
        </p:blipFill>
        <p:spPr bwMode="auto">
          <a:xfrm>
            <a:off x="685800" y="1195388"/>
            <a:ext cx="41036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19" name="TextBox 1"/>
          <p:cNvSpPr txBox="1">
            <a:spLocks noChangeArrowheads="1"/>
          </p:cNvSpPr>
          <p:nvPr/>
        </p:nvSpPr>
        <p:spPr bwMode="auto">
          <a:xfrm>
            <a:off x="1447800" y="103188"/>
            <a:ext cx="624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b="1" dirty="0">
                <a:solidFill>
                  <a:srgbClr val="C00000"/>
                </a:solidFill>
                <a:ea typeface="DejaVu Sans" charset="0"/>
                <a:cs typeface="DejaVu Sans" charset="0"/>
              </a:rPr>
              <a:t>Watson-Crick Model for the Structure of DNA</a:t>
            </a:r>
            <a:endParaRPr lang="en-US" altLang="en-US" dirty="0">
              <a:solidFill>
                <a:srgbClr val="C00000"/>
              </a:solidFill>
            </a:endParaRPr>
          </a:p>
        </p:txBody>
      </p:sp>
      <p:sp>
        <p:nvSpPr>
          <p:cNvPr id="34822" name="TextBox 1"/>
          <p:cNvSpPr txBox="1">
            <a:spLocks noChangeArrowheads="1"/>
          </p:cNvSpPr>
          <p:nvPr/>
        </p:nvSpPr>
        <p:spPr bwMode="auto">
          <a:xfrm>
            <a:off x="990600" y="1295400"/>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a</a:t>
            </a:r>
          </a:p>
        </p:txBody>
      </p:sp>
      <p:grpSp>
        <p:nvGrpSpPr>
          <p:cNvPr id="2" name="Group 1"/>
          <p:cNvGrpSpPr/>
          <p:nvPr/>
        </p:nvGrpSpPr>
        <p:grpSpPr>
          <a:xfrm>
            <a:off x="5105400" y="1143000"/>
            <a:ext cx="2954337" cy="5662613"/>
            <a:chOff x="5105400" y="1143000"/>
            <a:chExt cx="2954337" cy="5662613"/>
          </a:xfrm>
        </p:grpSpPr>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61673" b="13319"/>
            <a:stretch>
              <a:fillRect/>
            </a:stretch>
          </p:blipFill>
          <p:spPr bwMode="auto">
            <a:xfrm>
              <a:off x="5486400" y="1143000"/>
              <a:ext cx="2573337"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3" name="TextBox 6"/>
            <p:cNvSpPr txBox="1">
              <a:spLocks noChangeArrowheads="1"/>
            </p:cNvSpPr>
            <p:nvPr/>
          </p:nvSpPr>
          <p:spPr bwMode="auto">
            <a:xfrm>
              <a:off x="5105400" y="1312863"/>
              <a:ext cx="404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b</a:t>
              </a:r>
            </a:p>
          </p:txBody>
        </p:sp>
        <p:sp>
          <p:nvSpPr>
            <p:cNvPr id="34824" name="TextBox 7"/>
            <p:cNvSpPr txBox="1">
              <a:spLocks noChangeArrowheads="1"/>
            </p:cNvSpPr>
            <p:nvPr/>
          </p:nvSpPr>
          <p:spPr bwMode="auto">
            <a:xfrm>
              <a:off x="6629400" y="1296988"/>
              <a:ext cx="3857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c</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14519"/>
          <a:stretch>
            <a:fillRect/>
          </a:stretch>
        </p:blipFill>
        <p:spPr bwMode="auto">
          <a:xfrm>
            <a:off x="2469357" y="1196975"/>
            <a:ext cx="4205287"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9" name="Rectangle 1"/>
          <p:cNvSpPr>
            <a:spLocks noChangeArrowheads="1"/>
          </p:cNvSpPr>
          <p:nvPr/>
        </p:nvSpPr>
        <p:spPr bwMode="auto">
          <a:xfrm>
            <a:off x="1219200" y="76200"/>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solidFill>
                  <a:srgbClr val="C00000"/>
                </a:solidFill>
                <a:ea typeface="DejaVu Sans" charset="0"/>
                <a:cs typeface="DejaVu Sans" charset="0"/>
              </a:rPr>
              <a:t>Reversible Denaturation and Annealing (</a:t>
            </a:r>
            <a:r>
              <a:rPr lang="en-IN" altLang="en-US" sz="2800" b="1" dirty="0" err="1">
                <a:solidFill>
                  <a:srgbClr val="C00000"/>
                </a:solidFill>
                <a:ea typeface="DejaVu Sans" charset="0"/>
                <a:cs typeface="DejaVu Sans" charset="0"/>
              </a:rPr>
              <a:t>Renaturation</a:t>
            </a:r>
            <a:r>
              <a:rPr lang="en-IN" altLang="en-US" sz="2800" b="1" dirty="0">
                <a:solidFill>
                  <a:srgbClr val="C00000"/>
                </a:solidFill>
                <a:ea typeface="DejaVu Sans" charset="0"/>
                <a:cs typeface="DejaVu Sans" charset="0"/>
              </a:rPr>
              <a:t>)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Quieter Than a Speeding Bullet"/>
          <p:cNvPicPr>
            <a:picLocks noChangeAspect="1" noChangeArrowheads="1"/>
          </p:cNvPicPr>
          <p:nvPr/>
        </p:nvPicPr>
        <p:blipFill>
          <a:blip r:embed="rId3" cstate="print"/>
          <a:srcRect/>
          <a:stretch>
            <a:fillRect/>
          </a:stretch>
        </p:blipFill>
        <p:spPr bwMode="auto">
          <a:xfrm>
            <a:off x="240957" y="3581400"/>
            <a:ext cx="8640762" cy="2743200"/>
          </a:xfrm>
          <a:prstGeom prst="rect">
            <a:avLst/>
          </a:prstGeom>
          <a:noFill/>
          <a:ln w="9525">
            <a:noFill/>
            <a:miter lim="800000"/>
            <a:headEnd/>
            <a:tailEnd/>
          </a:ln>
        </p:spPr>
      </p:pic>
      <p:pic>
        <p:nvPicPr>
          <p:cNvPr id="59395" name="Picture 6" descr="https://preachrr.files.wordpress.com/2012/04/kingfisher_rn.jpg"/>
          <p:cNvPicPr>
            <a:picLocks noChangeAspect="1" noChangeArrowheads="1"/>
          </p:cNvPicPr>
          <p:nvPr/>
        </p:nvPicPr>
        <p:blipFill>
          <a:blip r:embed="rId4" cstate="print"/>
          <a:srcRect l="6049" t="7895" r="5235" b="15788"/>
          <a:stretch>
            <a:fillRect/>
          </a:stretch>
        </p:blipFill>
        <p:spPr bwMode="auto">
          <a:xfrm>
            <a:off x="2884938" y="1154112"/>
            <a:ext cx="3352800" cy="2209800"/>
          </a:xfrm>
          <a:prstGeom prst="rect">
            <a:avLst/>
          </a:prstGeom>
          <a:noFill/>
          <a:ln w="9525">
            <a:noFill/>
            <a:miter lim="800000"/>
            <a:headEnd/>
            <a:tailEnd/>
          </a:ln>
        </p:spPr>
      </p:pic>
      <p:sp>
        <p:nvSpPr>
          <p:cNvPr id="5" name="Title 4"/>
          <p:cNvSpPr>
            <a:spLocks noGrp="1"/>
          </p:cNvSpPr>
          <p:nvPr>
            <p:ph type="title"/>
          </p:nvPr>
        </p:nvSpPr>
        <p:spPr>
          <a:xfrm>
            <a:off x="685800" y="76200"/>
            <a:ext cx="7772400" cy="990600"/>
          </a:xfrm>
        </p:spPr>
        <p:txBody>
          <a:bodyPr/>
          <a:lstStyle/>
          <a:p>
            <a:r>
              <a:rPr lang="en-US" altLang="en-US" sz="2800" dirty="0" err="1">
                <a:latin typeface="Arial" panose="020B0604020202020204" pitchFamily="34" charset="0"/>
                <a:cs typeface="Arial" panose="020B0604020202020204" pitchFamily="34" charset="0"/>
              </a:rPr>
              <a:t>Shinkansen</a:t>
            </a:r>
            <a:r>
              <a:rPr lang="en-US" altLang="en-US" sz="2800" dirty="0">
                <a:latin typeface="Arial" panose="020B0604020202020204" pitchFamily="34" charset="0"/>
                <a:cs typeface="Arial" panose="020B0604020202020204" pitchFamily="34" charset="0"/>
              </a:rPr>
              <a:t> Bullet Train in Japan: </a:t>
            </a:r>
            <a:br>
              <a:rPr lang="en-US" altLang="en-US" sz="2800" dirty="0">
                <a:latin typeface="Arial" panose="020B0604020202020204" pitchFamily="34" charset="0"/>
                <a:cs typeface="Arial" panose="020B0604020202020204" pitchFamily="34" charset="0"/>
              </a:rPr>
            </a:br>
            <a:r>
              <a:rPr lang="en-US" altLang="en-US" sz="2800" dirty="0">
                <a:latin typeface="Arial" panose="020B0604020202020204" pitchFamily="34" charset="0"/>
                <a:cs typeface="Arial" panose="020B0604020202020204" pitchFamily="34" charset="0"/>
              </a:rPr>
              <a:t>inspired by shape of Kingfisher head</a:t>
            </a:r>
            <a:endParaRPr lang="en-US" sz="2800" dirty="0">
              <a:latin typeface="Arial" panose="020B0604020202020204" pitchFamily="34" charset="0"/>
              <a:cs typeface="Arial" panose="020B0604020202020204" pitchFamily="34" charset="0"/>
            </a:endParaRPr>
          </a:p>
        </p:txBody>
      </p:sp>
      <p:sp>
        <p:nvSpPr>
          <p:cNvPr id="2" name="Rectangle 1"/>
          <p:cNvSpPr/>
          <p:nvPr/>
        </p:nvSpPr>
        <p:spPr>
          <a:xfrm>
            <a:off x="4038600" y="6351508"/>
            <a:ext cx="1402948" cy="369332"/>
          </a:xfrm>
          <a:prstGeom prst="rect">
            <a:avLst/>
          </a:prstGeom>
        </p:spPr>
        <p:txBody>
          <a:bodyPr wrap="none">
            <a:spAutoFit/>
          </a:bodyPr>
          <a:lstStyle/>
          <a:p>
            <a:r>
              <a:rPr lang="en-US" altLang="en-US" dirty="0" err="1"/>
              <a:t>Eiji</a:t>
            </a:r>
            <a:r>
              <a:rPr lang="en-US" altLang="en-US" dirty="0"/>
              <a:t> </a:t>
            </a:r>
            <a:r>
              <a:rPr lang="en-US" altLang="en-US" dirty="0" err="1"/>
              <a:t>Nakatsu</a:t>
            </a:r>
            <a:endParaRPr lang="en-GB" dirty="0"/>
          </a:p>
        </p:txBody>
      </p:sp>
    </p:spTree>
    <p:extLst>
      <p:ext uri="{BB962C8B-B14F-4D97-AF65-F5344CB8AC3E}">
        <p14:creationId xmlns:p14="http://schemas.microsoft.com/office/powerpoint/2010/main" val="2675254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gtEl>
                                        <p:attrNameLst>
                                          <p:attrName>style.visibility</p:attrName>
                                        </p:attrNameLst>
                                      </p:cBhvr>
                                      <p:to>
                                        <p:strVal val="visible"/>
                                      </p:to>
                                    </p:set>
                                  </p:childTnLst>
                                </p:cTn>
                              </p:par>
                              <p:par>
                                <p:cTn id="11" presetID="5"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heckerboard(across)">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722"/>
          <a:stretch>
            <a:fillRect/>
          </a:stretch>
        </p:blipFill>
        <p:spPr bwMode="auto">
          <a:xfrm>
            <a:off x="1424781" y="742950"/>
            <a:ext cx="629443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Rectangle 1"/>
          <p:cNvSpPr>
            <a:spLocks noChangeArrowheads="1"/>
          </p:cNvSpPr>
          <p:nvPr/>
        </p:nvSpPr>
        <p:spPr bwMode="auto">
          <a:xfrm>
            <a:off x="2270919" y="228600"/>
            <a:ext cx="460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2800" b="1" dirty="0">
                <a:solidFill>
                  <a:srgbClr val="C00000"/>
                </a:solidFill>
                <a:ea typeface="DejaVu Sans" charset="0"/>
                <a:cs typeface="DejaVu Sans" charset="0"/>
              </a:rPr>
              <a:t>Heat Denaturation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ockleburs"/>
          <p:cNvPicPr>
            <a:picLocks noChangeAspect="1" noChangeArrowheads="1"/>
          </p:cNvPicPr>
          <p:nvPr/>
        </p:nvPicPr>
        <p:blipFill>
          <a:blip r:embed="rId3" cstate="print"/>
          <a:srcRect/>
          <a:stretch>
            <a:fillRect/>
          </a:stretch>
        </p:blipFill>
        <p:spPr bwMode="auto">
          <a:xfrm>
            <a:off x="3477747" y="914400"/>
            <a:ext cx="2172410" cy="3108960"/>
          </a:xfrm>
          <a:prstGeom prst="rect">
            <a:avLst/>
          </a:prstGeom>
          <a:noFill/>
        </p:spPr>
      </p:pic>
      <p:pic>
        <p:nvPicPr>
          <p:cNvPr id="1030" name="Picture 6" descr="http://img.timeinc.net/time/daily/2010/1006/360_velcro_0615.jpg"/>
          <p:cNvPicPr>
            <a:picLocks noChangeAspect="1" noChangeArrowheads="1"/>
          </p:cNvPicPr>
          <p:nvPr/>
        </p:nvPicPr>
        <p:blipFill>
          <a:blip r:embed="rId4" cstate="print"/>
          <a:srcRect/>
          <a:stretch>
            <a:fillRect/>
          </a:stretch>
        </p:blipFill>
        <p:spPr bwMode="auto">
          <a:xfrm>
            <a:off x="450390" y="1630680"/>
            <a:ext cx="2521410" cy="1645920"/>
          </a:xfrm>
          <a:prstGeom prst="rect">
            <a:avLst/>
          </a:prstGeom>
          <a:noFill/>
        </p:spPr>
      </p:pic>
      <p:pic>
        <p:nvPicPr>
          <p:cNvPr id="1032" name="Picture 8" descr="Image result for cockleburs"/>
          <p:cNvPicPr>
            <a:picLocks noChangeAspect="1" noChangeArrowheads="1"/>
          </p:cNvPicPr>
          <p:nvPr/>
        </p:nvPicPr>
        <p:blipFill>
          <a:blip r:embed="rId5" cstate="print"/>
          <a:srcRect/>
          <a:stretch>
            <a:fillRect/>
          </a:stretch>
        </p:blipFill>
        <p:spPr bwMode="auto">
          <a:xfrm>
            <a:off x="6184557" y="1630680"/>
            <a:ext cx="2642967" cy="1645920"/>
          </a:xfrm>
          <a:prstGeom prst="rect">
            <a:avLst/>
          </a:prstGeom>
          <a:noFill/>
        </p:spPr>
      </p:pic>
      <p:sp>
        <p:nvSpPr>
          <p:cNvPr id="6" name="Rectangle 5"/>
          <p:cNvSpPr/>
          <p:nvPr/>
        </p:nvSpPr>
        <p:spPr>
          <a:xfrm>
            <a:off x="381000" y="4800600"/>
            <a:ext cx="5105400" cy="1477328"/>
          </a:xfrm>
          <a:prstGeom prst="rect">
            <a:avLst/>
          </a:prstGeom>
        </p:spPr>
        <p:txBody>
          <a:bodyPr wrap="square">
            <a:spAutoFit/>
          </a:bodyPr>
          <a:lstStyle/>
          <a:p>
            <a:r>
              <a:rPr lang="en-US" b="1" u="sng"/>
              <a:t>George </a:t>
            </a:r>
            <a:r>
              <a:rPr lang="en-US" b="1" u="sng" dirty="0"/>
              <a:t>de </a:t>
            </a:r>
            <a:r>
              <a:rPr lang="en-US" b="1" u="sng" dirty="0" err="1"/>
              <a:t>Mestral</a:t>
            </a:r>
            <a:r>
              <a:rPr lang="en-US" b="1" u="sng" dirty="0"/>
              <a:t> invented Velcro®</a:t>
            </a:r>
            <a:r>
              <a:rPr lang="en-US" dirty="0"/>
              <a:t>: Unique, two-sided fastener, one side with stiff </a:t>
            </a:r>
            <a:r>
              <a:rPr lang="en-US" b="1" dirty="0">
                <a:solidFill>
                  <a:schemeClr val="accent6">
                    <a:lumMod val="75000"/>
                  </a:schemeClr>
                </a:solidFill>
              </a:rPr>
              <a:t>hooks</a:t>
            </a:r>
            <a:r>
              <a:rPr lang="en-US" dirty="0"/>
              <a:t> like the burs and the other side with soft </a:t>
            </a:r>
            <a:r>
              <a:rPr lang="en-US" b="1" dirty="0"/>
              <a:t>loops</a:t>
            </a:r>
            <a:r>
              <a:rPr lang="en-US" dirty="0"/>
              <a:t> like the fabric.  a combination of the words </a:t>
            </a:r>
            <a:r>
              <a:rPr lang="en-US" u="sng" dirty="0"/>
              <a:t>vel</a:t>
            </a:r>
            <a:r>
              <a:rPr lang="en-US" dirty="0"/>
              <a:t>our and </a:t>
            </a:r>
            <a:r>
              <a:rPr lang="en-US" u="sng" dirty="0"/>
              <a:t>cro</a:t>
            </a:r>
            <a:r>
              <a:rPr lang="en-US" dirty="0"/>
              <a:t>chet.</a:t>
            </a:r>
          </a:p>
        </p:txBody>
      </p:sp>
      <p:sp>
        <p:nvSpPr>
          <p:cNvPr id="10" name="Title 9"/>
          <p:cNvSpPr>
            <a:spLocks noGrp="1"/>
          </p:cNvSpPr>
          <p:nvPr>
            <p:ph type="title"/>
          </p:nvPr>
        </p:nvSpPr>
        <p:spPr>
          <a:xfrm>
            <a:off x="304800" y="152400"/>
            <a:ext cx="8534400" cy="609600"/>
          </a:xfrm>
        </p:spPr>
        <p:txBody>
          <a:bodyPr/>
          <a:lstStyle/>
          <a:p>
            <a:r>
              <a:rPr lang="en-US" sz="3200" dirty="0">
                <a:latin typeface="Arial" panose="020B0604020202020204" pitchFamily="34" charset="0"/>
                <a:cs typeface="Arial" panose="020B0604020202020204" pitchFamily="34" charset="0"/>
              </a:rPr>
              <a:t>Invention of Velcro®: inspired by Cockleburs</a:t>
            </a:r>
          </a:p>
        </p:txBody>
      </p:sp>
      <p:sp>
        <p:nvSpPr>
          <p:cNvPr id="12" name="Plus 11"/>
          <p:cNvSpPr/>
          <p:nvPr/>
        </p:nvSpPr>
        <p:spPr>
          <a:xfrm>
            <a:off x="3008190" y="2219325"/>
            <a:ext cx="457200" cy="4572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qual 12"/>
          <p:cNvSpPr/>
          <p:nvPr/>
        </p:nvSpPr>
        <p:spPr>
          <a:xfrm>
            <a:off x="5651157" y="2257425"/>
            <a:ext cx="5334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4" name="Picture 10" descr="Image result for velcro"/>
          <p:cNvPicPr>
            <a:picLocks noChangeAspect="1" noChangeArrowheads="1"/>
          </p:cNvPicPr>
          <p:nvPr/>
        </p:nvPicPr>
        <p:blipFill>
          <a:blip r:embed="rId6" cstate="print"/>
          <a:srcRect/>
          <a:stretch>
            <a:fillRect/>
          </a:stretch>
        </p:blipFill>
        <p:spPr bwMode="auto">
          <a:xfrm>
            <a:off x="5867400" y="4343400"/>
            <a:ext cx="2514600" cy="2289912"/>
          </a:xfrm>
          <a:prstGeom prst="rect">
            <a:avLst/>
          </a:prstGeom>
          <a:noFill/>
        </p:spPr>
      </p:pic>
      <p:sp>
        <p:nvSpPr>
          <p:cNvPr id="15" name="Rectangle 14"/>
          <p:cNvSpPr/>
          <p:nvPr/>
        </p:nvSpPr>
        <p:spPr>
          <a:xfrm>
            <a:off x="3810000" y="3987114"/>
            <a:ext cx="1505540" cy="369332"/>
          </a:xfrm>
          <a:prstGeom prst="rect">
            <a:avLst/>
          </a:prstGeom>
        </p:spPr>
        <p:txBody>
          <a:bodyPr wrap="none">
            <a:spAutoFit/>
          </a:bodyPr>
          <a:lstStyle/>
          <a:p>
            <a:r>
              <a:rPr lang="en-US" b="1" dirty="0">
                <a:solidFill>
                  <a:srgbClr val="00B050"/>
                </a:solidFill>
              </a:rPr>
              <a:t>Cockleburs </a:t>
            </a:r>
          </a:p>
        </p:txBody>
      </p:sp>
    </p:spTree>
    <p:extLst>
      <p:ext uri="{BB962C8B-B14F-4D97-AF65-F5344CB8AC3E}">
        <p14:creationId xmlns:p14="http://schemas.microsoft.com/office/powerpoint/2010/main" val="288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0-#ppt_w/2"/>
                                          </p:val>
                                        </p:tav>
                                        <p:tav tm="100000">
                                          <p:val>
                                            <p:strVal val="#ppt_x"/>
                                          </p:val>
                                        </p:tav>
                                      </p:tavLst>
                                    </p:anim>
                                    <p:anim calcmode="lin" valueType="num">
                                      <p:cBhvr additive="base">
                                        <p:cTn id="8" dur="500" fill="hold"/>
                                        <p:tgtEl>
                                          <p:spTgt spid="103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 calcmode="lin" valueType="num">
                                      <p:cBhvr additive="base">
                                        <p:cTn id="15" dur="500" fill="hold"/>
                                        <p:tgtEl>
                                          <p:spTgt spid="1032"/>
                                        </p:tgtEl>
                                        <p:attrNameLst>
                                          <p:attrName>ppt_x</p:attrName>
                                        </p:attrNameLst>
                                      </p:cBhvr>
                                      <p:tavLst>
                                        <p:tav tm="0">
                                          <p:val>
                                            <p:strVal val="1+#ppt_w/2"/>
                                          </p:val>
                                        </p:tav>
                                        <p:tav tm="100000">
                                          <p:val>
                                            <p:strVal val="#ppt_x"/>
                                          </p:val>
                                        </p:tav>
                                      </p:tavLst>
                                    </p:anim>
                                    <p:anim calcmode="lin" valueType="num">
                                      <p:cBhvr additive="base">
                                        <p:cTn id="16" dur="500" fill="hold"/>
                                        <p:tgtEl>
                                          <p:spTgt spid="1032"/>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34"/>
                                        </p:tgtEl>
                                        <p:attrNameLst>
                                          <p:attrName>style.visibility</p:attrName>
                                        </p:attrNameLst>
                                      </p:cBhvr>
                                      <p:to>
                                        <p:strVal val="visible"/>
                                      </p:to>
                                    </p:set>
                                    <p:anim calcmode="lin" valueType="num">
                                      <p:cBhvr additive="base">
                                        <p:cTn id="29" dur="500" fill="hold"/>
                                        <p:tgtEl>
                                          <p:spTgt spid="1034"/>
                                        </p:tgtEl>
                                        <p:attrNameLst>
                                          <p:attrName>ppt_x</p:attrName>
                                        </p:attrNameLst>
                                      </p:cBhvr>
                                      <p:tavLst>
                                        <p:tav tm="0">
                                          <p:val>
                                            <p:strVal val="#ppt_x"/>
                                          </p:val>
                                        </p:tav>
                                        <p:tav tm="100000">
                                          <p:val>
                                            <p:strVal val="#ppt_x"/>
                                          </p:val>
                                        </p:tav>
                                      </p:tavLst>
                                    </p:anim>
                                    <p:anim calcmode="lin" valueType="num">
                                      <p:cBhvr additive="base">
                                        <p:cTn id="30" dur="500" fill="hold"/>
                                        <p:tgtEl>
                                          <p:spTgt spid="1034"/>
                                        </p:tgtEl>
                                        <p:attrNameLst>
                                          <p:attrName>ppt_y</p:attrName>
                                        </p:attrNameLst>
                                      </p:cBhvr>
                                      <p:tavLst>
                                        <p:tav tm="0">
                                          <p:val>
                                            <p:strVal val="1+#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8" y="871537"/>
            <a:ext cx="9001125" cy="5757863"/>
          </a:xfrm>
          <a:prstGeom prst="rect">
            <a:avLst/>
          </a:prstGeom>
        </p:spPr>
      </p:pic>
      <p:sp>
        <p:nvSpPr>
          <p:cNvPr id="3" name="TextBox 3"/>
          <p:cNvSpPr txBox="1">
            <a:spLocks noChangeArrowheads="1"/>
          </p:cNvSpPr>
          <p:nvPr/>
        </p:nvSpPr>
        <p:spPr bwMode="auto">
          <a:xfrm>
            <a:off x="1477296" y="220482"/>
            <a:ext cx="6058069" cy="646331"/>
          </a:xfrm>
          <a:prstGeom prst="rect">
            <a:avLst/>
          </a:prstGeom>
          <a:noFill/>
          <a:ln w="9525">
            <a:noFill/>
            <a:miter lim="800000"/>
            <a:headEnd/>
            <a:tailEnd/>
          </a:ln>
        </p:spPr>
        <p:txBody>
          <a:bodyPr wrap="none">
            <a:spAutoFit/>
          </a:bodyPr>
          <a:lstStyle/>
          <a:p>
            <a:pPr algn="ctr"/>
            <a:r>
              <a:rPr lang="en-US" altLang="en-US" sz="3600" b="1" dirty="0"/>
              <a:t>Why study Living System?</a:t>
            </a:r>
          </a:p>
        </p:txBody>
      </p:sp>
    </p:spTree>
    <p:extLst>
      <p:ext uri="{BB962C8B-B14F-4D97-AF65-F5344CB8AC3E}">
        <p14:creationId xmlns:p14="http://schemas.microsoft.com/office/powerpoint/2010/main" val="3346473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l="4318" t="10417" r="11933" b="6250"/>
          <a:stretch/>
        </p:blipFill>
        <p:spPr>
          <a:xfrm>
            <a:off x="72000" y="1752600"/>
            <a:ext cx="9000000" cy="5034966"/>
          </a:xfrm>
          <a:prstGeom prst="rect">
            <a:avLst/>
          </a:prstGeom>
        </p:spPr>
      </p:pic>
      <p:sp>
        <p:nvSpPr>
          <p:cNvPr id="3" name="TextBox 2"/>
          <p:cNvSpPr txBox="1"/>
          <p:nvPr/>
        </p:nvSpPr>
        <p:spPr>
          <a:xfrm>
            <a:off x="163678" y="24825"/>
            <a:ext cx="8816644" cy="584775"/>
          </a:xfrm>
          <a:prstGeom prst="rect">
            <a:avLst/>
          </a:prstGeom>
          <a:noFill/>
        </p:spPr>
        <p:txBody>
          <a:bodyPr wrap="none" rtlCol="0">
            <a:spAutoFit/>
          </a:bodyPr>
          <a:lstStyle/>
          <a:p>
            <a:r>
              <a:rPr lang="en-CA" sz="3200" dirty="0"/>
              <a:t>Microsoft Corporation – DNA Storage Research</a:t>
            </a:r>
          </a:p>
        </p:txBody>
      </p:sp>
      <p:sp>
        <p:nvSpPr>
          <p:cNvPr id="4" name="TextBox 3"/>
          <p:cNvSpPr txBox="1"/>
          <p:nvPr/>
        </p:nvSpPr>
        <p:spPr>
          <a:xfrm>
            <a:off x="112200" y="685800"/>
            <a:ext cx="8919600" cy="923330"/>
          </a:xfrm>
          <a:prstGeom prst="rect">
            <a:avLst/>
          </a:prstGeom>
          <a:noFill/>
        </p:spPr>
        <p:txBody>
          <a:bodyPr wrap="square" rtlCol="0">
            <a:spAutoFit/>
          </a:bodyPr>
          <a:lstStyle/>
          <a:p>
            <a:pPr algn="ctr"/>
            <a:r>
              <a:rPr lang="en-CA" b="1" dirty="0"/>
              <a:t>A DNA-Based Archival Storage System</a:t>
            </a:r>
            <a:r>
              <a:rPr lang="en-CA" dirty="0"/>
              <a:t> </a:t>
            </a:r>
            <a:r>
              <a:rPr lang="en-CA" dirty="0" err="1"/>
              <a:t>Bornholt</a:t>
            </a:r>
            <a:r>
              <a:rPr lang="en-CA" dirty="0"/>
              <a:t> J, et. al. ASPLOS 2016 (International Conference on Architectural Support for Programming Languages and Operating Systems)</a:t>
            </a:r>
          </a:p>
        </p:txBody>
      </p:sp>
    </p:spTree>
    <p:extLst>
      <p:ext uri="{BB962C8B-B14F-4D97-AF65-F5344CB8AC3E}">
        <p14:creationId xmlns:p14="http://schemas.microsoft.com/office/powerpoint/2010/main" val="1935588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DBC02-A953-604A-B2FE-F5CD2C15672B}"/>
              </a:ext>
            </a:extLst>
          </p:cNvPr>
          <p:cNvPicPr>
            <a:picLocks noChangeAspect="1"/>
          </p:cNvPicPr>
          <p:nvPr/>
        </p:nvPicPr>
        <p:blipFill>
          <a:blip r:embed="rId2"/>
          <a:stretch>
            <a:fillRect/>
          </a:stretch>
        </p:blipFill>
        <p:spPr>
          <a:xfrm>
            <a:off x="508000" y="146050"/>
            <a:ext cx="8128000" cy="6565900"/>
          </a:xfrm>
          <a:prstGeom prst="rect">
            <a:avLst/>
          </a:prstGeom>
        </p:spPr>
      </p:pic>
      <p:sp>
        <p:nvSpPr>
          <p:cNvPr id="3" name="Rectangle 2">
            <a:extLst>
              <a:ext uri="{FF2B5EF4-FFF2-40B4-BE49-F238E27FC236}">
                <a16:creationId xmlns:a16="http://schemas.microsoft.com/office/drawing/2014/main" id="{1936684B-314E-AA49-9336-18F155499D20}"/>
              </a:ext>
            </a:extLst>
          </p:cNvPr>
          <p:cNvSpPr/>
          <p:nvPr/>
        </p:nvSpPr>
        <p:spPr>
          <a:xfrm>
            <a:off x="5715000" y="3435350"/>
            <a:ext cx="3124200" cy="327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7F0B18-65A2-7D44-B1D4-2072C2B9DBDF}"/>
              </a:ext>
            </a:extLst>
          </p:cNvPr>
          <p:cNvSpPr/>
          <p:nvPr/>
        </p:nvSpPr>
        <p:spPr>
          <a:xfrm>
            <a:off x="5709557" y="4288820"/>
            <a:ext cx="3282043" cy="1631216"/>
          </a:xfrm>
          <a:prstGeom prst="rect">
            <a:avLst/>
          </a:prstGeom>
        </p:spPr>
        <p:txBody>
          <a:bodyPr wrap="square">
            <a:spAutoFit/>
          </a:bodyPr>
          <a:lstStyle/>
          <a:p>
            <a:r>
              <a:rPr lang="en-US" sz="2000" dirty="0">
                <a:latin typeface="arial" panose="020B0604020202020204" pitchFamily="34" charset="0"/>
              </a:rPr>
              <a:t>Microsoft collaborated with the University of Washington to demonstrate fully automated DNA data storage</a:t>
            </a:r>
            <a:endParaRPr lang="en-US" sz="2000" dirty="0"/>
          </a:p>
        </p:txBody>
      </p:sp>
    </p:spTree>
    <p:extLst>
      <p:ext uri="{BB962C8B-B14F-4D97-AF65-F5344CB8AC3E}">
        <p14:creationId xmlns:p14="http://schemas.microsoft.com/office/powerpoint/2010/main" val="294804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1028700" y="268288"/>
            <a:ext cx="7086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dirty="0">
                <a:solidFill>
                  <a:srgbClr val="C00000"/>
                </a:solidFill>
                <a:ea typeface="ＭＳ Ｐゴシック" pitchFamily="1" charset="-128"/>
              </a:rPr>
              <a:t>What are the characteristics of a Living System?</a:t>
            </a:r>
          </a:p>
        </p:txBody>
      </p:sp>
      <p:sp>
        <p:nvSpPr>
          <p:cNvPr id="6147" name="TextBox 2"/>
          <p:cNvSpPr txBox="1">
            <a:spLocks noChangeArrowheads="1"/>
          </p:cNvSpPr>
          <p:nvPr/>
        </p:nvSpPr>
        <p:spPr bwMode="auto">
          <a:xfrm>
            <a:off x="533399" y="1768763"/>
            <a:ext cx="8077201"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150000"/>
              </a:lnSpc>
              <a:spcBef>
                <a:spcPct val="0"/>
              </a:spcBef>
              <a:spcAft>
                <a:spcPts val="600"/>
              </a:spcAft>
            </a:pPr>
            <a:r>
              <a:rPr lang="en-CA" altLang="en-US" sz="2000" dirty="0"/>
              <a:t>High degree of </a:t>
            </a:r>
            <a:r>
              <a:rPr lang="en-CA" altLang="en-US" sz="2000" b="1" dirty="0"/>
              <a:t>complexity</a:t>
            </a:r>
          </a:p>
          <a:p>
            <a:pPr>
              <a:lnSpc>
                <a:spcPct val="150000"/>
              </a:lnSpc>
              <a:spcBef>
                <a:spcPct val="0"/>
              </a:spcBef>
              <a:spcAft>
                <a:spcPts val="600"/>
              </a:spcAft>
            </a:pPr>
            <a:r>
              <a:rPr lang="en-CA" altLang="en-US" sz="2000" dirty="0"/>
              <a:t>Mechanisms for </a:t>
            </a:r>
            <a:r>
              <a:rPr lang="en-CA" altLang="en-US" sz="2000" b="1" dirty="0"/>
              <a:t>sensing</a:t>
            </a:r>
            <a:r>
              <a:rPr lang="en-CA" altLang="en-US" sz="2000" dirty="0"/>
              <a:t> and </a:t>
            </a:r>
            <a:r>
              <a:rPr lang="en-CA" altLang="en-US" sz="2000" b="1" dirty="0"/>
              <a:t>responding</a:t>
            </a:r>
            <a:r>
              <a:rPr lang="en-CA" altLang="en-US" sz="2000" dirty="0"/>
              <a:t> to alterations in surroundings</a:t>
            </a:r>
          </a:p>
          <a:p>
            <a:pPr>
              <a:lnSpc>
                <a:spcPct val="150000"/>
              </a:lnSpc>
              <a:spcBef>
                <a:spcPct val="0"/>
              </a:spcBef>
              <a:spcAft>
                <a:spcPts val="600"/>
              </a:spcAft>
            </a:pPr>
            <a:r>
              <a:rPr lang="en-CA" altLang="en-US" sz="2000" dirty="0"/>
              <a:t>Systems for extracting, transforming and using </a:t>
            </a:r>
            <a:r>
              <a:rPr lang="en-CA" altLang="en-US" sz="2000" b="1" dirty="0"/>
              <a:t>energy</a:t>
            </a:r>
            <a:r>
              <a:rPr lang="en-CA" altLang="en-US" sz="2000" dirty="0"/>
              <a:t> from the environment</a:t>
            </a:r>
          </a:p>
          <a:p>
            <a:pPr>
              <a:lnSpc>
                <a:spcPct val="150000"/>
              </a:lnSpc>
              <a:spcBef>
                <a:spcPct val="0"/>
              </a:spcBef>
              <a:spcAft>
                <a:spcPts val="600"/>
              </a:spcAft>
            </a:pPr>
            <a:r>
              <a:rPr lang="en-CA" altLang="en-US" sz="2000" dirty="0"/>
              <a:t>Ability to </a:t>
            </a:r>
            <a:r>
              <a:rPr lang="en-CA" altLang="en-US" sz="2000" b="1" dirty="0"/>
              <a:t>adapt</a:t>
            </a:r>
            <a:r>
              <a:rPr lang="en-CA" altLang="en-US" sz="2000" dirty="0"/>
              <a:t> and </a:t>
            </a:r>
            <a:r>
              <a:rPr lang="en-CA" altLang="en-US" sz="2000" b="1" dirty="0"/>
              <a:t>evolve</a:t>
            </a:r>
          </a:p>
          <a:p>
            <a:pPr>
              <a:lnSpc>
                <a:spcPct val="150000"/>
              </a:lnSpc>
              <a:spcBef>
                <a:spcPct val="0"/>
              </a:spcBef>
              <a:spcAft>
                <a:spcPts val="600"/>
              </a:spcAft>
            </a:pPr>
            <a:r>
              <a:rPr lang="en-CA" altLang="en-US" sz="2000" dirty="0"/>
              <a:t>Ability to develop and </a:t>
            </a:r>
            <a:r>
              <a:rPr lang="en-CA" altLang="en-US" sz="2000" b="1" dirty="0"/>
              <a:t>grow</a:t>
            </a:r>
          </a:p>
          <a:p>
            <a:pPr>
              <a:lnSpc>
                <a:spcPct val="150000"/>
              </a:lnSpc>
              <a:spcBef>
                <a:spcPct val="0"/>
              </a:spcBef>
              <a:spcAft>
                <a:spcPts val="600"/>
              </a:spcAft>
            </a:pPr>
            <a:r>
              <a:rPr lang="en-CA" altLang="en-US" sz="2000" dirty="0"/>
              <a:t>Capacity for precise </a:t>
            </a:r>
            <a:r>
              <a:rPr lang="en-CA" altLang="en-US" sz="2000" b="1" dirty="0"/>
              <a:t>self-replication</a:t>
            </a:r>
            <a:r>
              <a:rPr lang="en-CA" altLang="en-US" sz="2000" dirty="0"/>
              <a:t> and </a:t>
            </a:r>
            <a:r>
              <a:rPr lang="en-CA" altLang="en-US" sz="2000" b="1" dirty="0"/>
              <a:t>self-assembly</a:t>
            </a:r>
            <a:r>
              <a:rPr lang="en-CA" altLang="en-US" sz="2000" dirty="0"/>
              <a:t>, known as reproduction</a:t>
            </a:r>
          </a:p>
        </p:txBody>
      </p:sp>
    </p:spTree>
    <p:extLst>
      <p:ext uri="{BB962C8B-B14F-4D97-AF65-F5344CB8AC3E}">
        <p14:creationId xmlns:p14="http://schemas.microsoft.com/office/powerpoint/2010/main" val="25203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1066800"/>
          </a:xfrm>
        </p:spPr>
        <p:txBody>
          <a:bodyPr/>
          <a:lstStyle/>
          <a:p>
            <a:r>
              <a:rPr lang="en-GB" sz="3200" dirty="0">
                <a:latin typeface="Arial" panose="020B0604020202020204" pitchFamily="34" charset="0"/>
                <a:cs typeface="Arial" panose="020B0604020202020204" pitchFamily="34" charset="0"/>
              </a:rPr>
              <a:t>Components of Living Systems</a:t>
            </a:r>
            <a:br>
              <a:rPr lang="en-GB" sz="3200" dirty="0">
                <a:latin typeface="Arial" panose="020B0604020202020204" pitchFamily="34" charset="0"/>
                <a:cs typeface="Arial" panose="020B0604020202020204" pitchFamily="34" charset="0"/>
              </a:rPr>
            </a:br>
            <a:r>
              <a:rPr lang="en-GB" sz="3200" b="1" dirty="0">
                <a:solidFill>
                  <a:srgbClr val="CC3399"/>
                </a:solidFill>
                <a:latin typeface="Arial" panose="020B0604020202020204" pitchFamily="34" charset="0"/>
                <a:cs typeface="Arial" panose="020B0604020202020204" pitchFamily="34" charset="0"/>
              </a:rPr>
              <a:t>C-H-O-N-S-P</a:t>
            </a:r>
          </a:p>
        </p:txBody>
      </p:sp>
      <p:sp>
        <p:nvSpPr>
          <p:cNvPr id="3" name="Content Placeholder 2"/>
          <p:cNvSpPr>
            <a:spLocks noGrp="1"/>
          </p:cNvSpPr>
          <p:nvPr>
            <p:ph idx="1"/>
          </p:nvPr>
        </p:nvSpPr>
        <p:spPr/>
        <p:txBody>
          <a:bodyPr/>
          <a:lstStyle/>
          <a:p>
            <a:r>
              <a:rPr lang="en-GB" sz="2400" dirty="0"/>
              <a:t>All life forms on Earth are composed of building blocks that are made of combinations of Carbon and other elements: </a:t>
            </a:r>
          </a:p>
          <a:p>
            <a:r>
              <a:rPr lang="en-GB" sz="2400" dirty="0"/>
              <a:t>Hydrogen</a:t>
            </a:r>
          </a:p>
          <a:p>
            <a:r>
              <a:rPr lang="en-GB" sz="2400" dirty="0"/>
              <a:t>Oxygen</a:t>
            </a:r>
          </a:p>
          <a:p>
            <a:r>
              <a:rPr lang="en-GB" sz="2400" dirty="0"/>
              <a:t>Nitrogen </a:t>
            </a:r>
          </a:p>
          <a:p>
            <a:r>
              <a:rPr lang="en-GB" sz="2400" dirty="0"/>
              <a:t>Sulphur</a:t>
            </a:r>
          </a:p>
          <a:p>
            <a:r>
              <a:rPr lang="en-GB" sz="2400" dirty="0"/>
              <a:t>Phosphorus</a:t>
            </a:r>
          </a:p>
          <a:p>
            <a:endParaRPr lang="en-GB" sz="2400" dirty="0"/>
          </a:p>
        </p:txBody>
      </p:sp>
    </p:spTree>
    <p:extLst>
      <p:ext uri="{BB962C8B-B14F-4D97-AF65-F5344CB8AC3E}">
        <p14:creationId xmlns:p14="http://schemas.microsoft.com/office/powerpoint/2010/main" val="270657998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18269</TotalTime>
  <Words>2363</Words>
  <Application>Microsoft Macintosh PowerPoint</Application>
  <PresentationFormat>On-screen Show (4:3)</PresentationFormat>
  <Paragraphs>156</Paragraphs>
  <Slides>30</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ＭＳ Ｐゴシック</vt:lpstr>
      <vt:lpstr>Arial</vt:lpstr>
      <vt:lpstr>Arial</vt:lpstr>
      <vt:lpstr>DejaVu Sans</vt:lpstr>
      <vt:lpstr>Lucida Grande</vt:lpstr>
      <vt:lpstr>Times</vt:lpstr>
      <vt:lpstr>Times New Roman</vt:lpstr>
      <vt:lpstr>Default Design</vt:lpstr>
      <vt:lpstr>Lehninger</vt:lpstr>
      <vt:lpstr>PowerPoint Presentation</vt:lpstr>
      <vt:lpstr>Why study Living System?</vt:lpstr>
      <vt:lpstr>Shinkansen Bullet Train in Japan:  inspired by shape of Kingfisher head</vt:lpstr>
      <vt:lpstr>Invention of Velcro®: inspired by Cockleburs</vt:lpstr>
      <vt:lpstr>PowerPoint Presentation</vt:lpstr>
      <vt:lpstr>PowerPoint Presentation</vt:lpstr>
      <vt:lpstr>PowerPoint Presentation</vt:lpstr>
      <vt:lpstr>PowerPoint Presentation</vt:lpstr>
      <vt:lpstr>Components of Living Systems C-H-O-N-S-P</vt:lpstr>
      <vt:lpstr>Molecules of Living Systems: Biological Macromolecules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key features of DNA </vt:lpstr>
      <vt:lpstr>PowerPoint Presentation</vt:lpstr>
      <vt:lpstr>PowerPoint Presentation</vt:lpstr>
      <vt:lpstr>PowerPoint Presentation</vt:lpstr>
      <vt:lpstr>PowerPoint Presentation</vt:lpstr>
    </vt:vector>
  </TitlesOfParts>
  <Company>IITKGP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Microsoft Office User</cp:lastModifiedBy>
  <cp:revision>539</cp:revision>
  <cp:lastPrinted>2017-06-28T07:22:16Z</cp:lastPrinted>
  <dcterms:created xsi:type="dcterms:W3CDTF">2010-08-31T09:03:50Z</dcterms:created>
  <dcterms:modified xsi:type="dcterms:W3CDTF">2020-01-08T08:16:39Z</dcterms:modified>
</cp:coreProperties>
</file>